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60" r:id="rId3"/>
    <p:sldId id="257" r:id="rId4"/>
    <p:sldId id="258" r:id="rId5"/>
    <p:sldId id="264" r:id="rId6"/>
    <p:sldId id="265" r:id="rId7"/>
    <p:sldId id="271" r:id="rId8"/>
    <p:sldId id="272" r:id="rId9"/>
    <p:sldId id="266" r:id="rId10"/>
    <p:sldId id="267" r:id="rId11"/>
    <p:sldId id="268" r:id="rId12"/>
    <p:sldId id="269" r:id="rId13"/>
    <p:sldId id="270" r:id="rId14"/>
    <p:sldId id="261" r:id="rId15"/>
  </p:sldIdLst>
  <p:sldSz cx="9144000" cy="5143500" type="screen16x9"/>
  <p:notesSz cx="9144000" cy="6858000"/>
  <p:embeddedFontLst>
    <p:embeddedFont>
      <p:font typeface="EB Garamond" pitchFamily="2" charset="0"/>
      <p:regular r:id="rId17"/>
      <p:bold r:id="rId18"/>
      <p:italic r:id="rId19"/>
      <p:boldItalic r:id="rId20"/>
    </p:embeddedFont>
    <p:embeddedFont>
      <p:font typeface="EB Garamond SemiBold" pitchFamily="2"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Montserrat" pitchFamily="2" charset="77"/>
      <p:regular r:id="rId29"/>
      <p:bold r:id="rId30"/>
      <p:italic r:id="rId31"/>
      <p:boldItalic r:id="rId32"/>
    </p:embeddedFont>
    <p:embeddedFont>
      <p:font typeface="Montserrat SemiBold"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1"/>
    <p:restoredTop sz="87891"/>
  </p:normalViewPr>
  <p:slideViewPr>
    <p:cSldViewPr snapToGrid="0">
      <p:cViewPr varScale="1">
        <p:scale>
          <a:sx n="149" d="100"/>
          <a:sy n="149" d="100"/>
        </p:scale>
        <p:origin x="1352" y="-46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12" d="100"/>
          <a:sy n="112" d="100"/>
        </p:scale>
        <p:origin x="250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As long as a local church wants to be part of the connection it is welcome in the Global Methodist Church. The Global Methodist Church encourages congregations to be innovative and nimble as they work to fulfill the church’s mission at the grassroots level. They are not asked to serve a large bureaucratic general church with multiple boards and agencies. Rather, a light general church is structured so it serves and resources local churches. The whole church focuses on creative ways to share the timeless message of the Gospel for the world we all live in today.</a:t>
            </a:r>
            <a:r>
              <a:rPr lang="en-US" dirty="0">
                <a:effectLst/>
              </a:rPr>
              <a:t> </a:t>
            </a:r>
            <a:endParaRPr dirty="0"/>
          </a:p>
        </p:txBody>
      </p:sp>
    </p:spTree>
    <p:extLst>
      <p:ext uri="{BB962C8B-B14F-4D97-AF65-F5344CB8AC3E}">
        <p14:creationId xmlns:p14="http://schemas.microsoft.com/office/powerpoint/2010/main" val="133786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The Global Methodist Church is led, equipped, and supervised by an episcopacy modeled after that of the early centuries of Christianity and stemming from the historic line of Methodist bishops.</a:t>
            </a:r>
          </a:p>
          <a:p>
            <a:pPr marL="158750" indent="0">
              <a:buFontTx/>
              <a:buNone/>
            </a:pPr>
            <a:r>
              <a:rPr lang="en-US" sz="1100" b="0" i="0" u="none" strike="noStrike" cap="none" dirty="0">
                <a:solidFill>
                  <a:srgbClr val="000000"/>
                </a:solidFill>
                <a:effectLst/>
                <a:latin typeface="Arial"/>
                <a:ea typeface="Arial"/>
                <a:cs typeface="Arial"/>
                <a:sym typeface="Arial"/>
              </a:rPr>
              <a:t>We share John Wesley’s conviction that bishops and elders are part of the same New Testament order.</a:t>
            </a:r>
            <a:endParaRPr dirty="0"/>
          </a:p>
        </p:txBody>
      </p:sp>
    </p:spTree>
    <p:extLst>
      <p:ext uri="{BB962C8B-B14F-4D97-AF65-F5344CB8AC3E}">
        <p14:creationId xmlns:p14="http://schemas.microsoft.com/office/powerpoint/2010/main" val="59447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Through Christ’s infinite grace and by the power of the Holy Spirit, we are free to embark on a path of joyful obedience to God’s calling on our lives. Fortunately, we walk together as Jesus’ disciples. And in doing so we challenge one another to give our hearts, minds, souls, and bodies to the endeavor of growing in the faith. Every Global Methodist church calls all its members – from the very young to the very old – to participate in classes to study Scripture, to learn about the richness of the Christian faith, and how to winsomely share it with others. </a:t>
            </a:r>
            <a:endParaRPr dirty="0"/>
          </a:p>
        </p:txBody>
      </p:sp>
    </p:spTree>
    <p:extLst>
      <p:ext uri="{BB962C8B-B14F-4D97-AF65-F5344CB8AC3E}">
        <p14:creationId xmlns:p14="http://schemas.microsoft.com/office/powerpoint/2010/main" val="3806383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100" b="0" i="0" u="none" strike="noStrike" cap="none" dirty="0">
                <a:solidFill>
                  <a:srgbClr val="000000"/>
                </a:solidFill>
                <a:effectLst/>
                <a:latin typeface="Arial"/>
                <a:ea typeface="Arial"/>
                <a:cs typeface="Arial"/>
                <a:sym typeface="Arial"/>
              </a:rPr>
              <a:t>The Church calls all its members to robust, life-long faith formation; faith formation that involves participation in small groups where disciples hold one another accountable with truth and grace as they continue to grow as Jesus’ joyful and obedient disciples.</a:t>
            </a:r>
            <a:r>
              <a:rPr lang="en-US" dirty="0">
                <a:effectLst/>
              </a:rPr>
              <a:t> </a:t>
            </a:r>
            <a:endParaRPr dirty="0"/>
          </a:p>
        </p:txBody>
      </p:sp>
    </p:spTree>
    <p:extLst>
      <p:ext uri="{BB962C8B-B14F-4D97-AF65-F5344CB8AC3E}">
        <p14:creationId xmlns:p14="http://schemas.microsoft.com/office/powerpoint/2010/main" val="397257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9985f071e_0_2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9985f071e_0_2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9985f071e_0_23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9985f071e_0_23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100" b="0" i="0" u="none" strike="noStrike" cap="none" dirty="0">
                <a:solidFill>
                  <a:srgbClr val="000000"/>
                </a:solidFill>
                <a:effectLst/>
                <a:latin typeface="Arial"/>
                <a:ea typeface="Arial"/>
                <a:cs typeface="Arial"/>
                <a:sym typeface="Arial"/>
              </a:rPr>
              <a:t>Thousands of Methodist clergy and laity from around the world worked together to lay the groundwork for a new, theologically conservative Methodist denomination steeped in the great ecumenical and evangelical confessions of the Christian faith. They envision a church fired by a warm hearted, Wesleyan expression of that faith that is dedicated to sharing the Good News of Jesus Christ in word and deed. </a:t>
            </a:r>
            <a:endParaRPr dirty="0"/>
          </a:p>
        </p:txBody>
      </p:sp>
    </p:spTree>
    <p:extLst>
      <p:ext uri="{BB962C8B-B14F-4D97-AF65-F5344CB8AC3E}">
        <p14:creationId xmlns:p14="http://schemas.microsoft.com/office/powerpoint/2010/main" val="323178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This confession, expressed by Simon Peter in Matthew 16:16-19 and Acts 2:32, is foundational. It declares Jesus is the unique incarnate Word of God, and He lives today, calling all to receive Him as savior, and as the one to whom all authority has been given. This faith has been tested and proved since its proclamation by Mary Magdalene, the first witness to the resurrection. It was defended by the women and men of the early church, many of whom gave their lives as testimony. Their labor, enabled and inspired by the Holy Spirit, resulted in the canon of scripture as the sufficient rule both for faith and practice. It formulated creeds such as the Apostles’ Creed, and the Nicene Creed as accurate expressions of this faith.</a:t>
            </a:r>
            <a:r>
              <a:rPr lang="en-US" dirty="0">
                <a:effectLst/>
              </a:rPr>
              <a:t> </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2686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It is a body that recognizes and deploys the gifts and contributions of each part of the church, working as partners in the Gospel with equal voice and leadership. The Global Methodist Church’s witness to the world is marked by mutual love, concern, sharing, and a focus on those who are most vulnerable. Its members watch over one another in love and bear witness to the transforming power of the Gospel as we humbly, but boldly, strive to serve others as ambassadors of Christ!</a:t>
            </a:r>
          </a:p>
        </p:txBody>
      </p:sp>
    </p:spTree>
    <p:extLst>
      <p:ext uri="{BB962C8B-B14F-4D97-AF65-F5344CB8AC3E}">
        <p14:creationId xmlns:p14="http://schemas.microsoft.com/office/powerpoint/2010/main" val="261884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100" b="0" i="0" u="none" strike="noStrike" cap="none" dirty="0">
                <a:solidFill>
                  <a:srgbClr val="000000"/>
                </a:solidFill>
                <a:effectLst/>
                <a:latin typeface="Arial"/>
                <a:ea typeface="Arial"/>
                <a:cs typeface="Arial"/>
                <a:sym typeface="Arial"/>
              </a:rPr>
              <a:t>Women are joyfully received as members in local churches where they serve as trustees, lay leaders, and Sunday school teachers, among many other roles. They are also joyfully ordained as elders and deacons, and consecrated as bishops.</a:t>
            </a:r>
            <a:r>
              <a:rPr lang="en-US" dirty="0">
                <a:effectLst/>
              </a:rPr>
              <a:t> </a:t>
            </a:r>
            <a:r>
              <a:rPr lang="en-US" sz="1100" b="0" i="0" u="none" strike="noStrike" cap="none" dirty="0">
                <a:solidFill>
                  <a:srgbClr val="000000"/>
                </a:solidFill>
                <a:effectLst/>
                <a:latin typeface="Arial"/>
                <a:ea typeface="Arial"/>
                <a:cs typeface="Arial"/>
                <a:sym typeface="Arial"/>
              </a:rPr>
              <a:t>The Global Methodist Church believes Scripture and Christian tradition bear witness to the importance of women and men sharing the responsibility and joy of serving the church.</a:t>
            </a:r>
          </a:p>
          <a:p>
            <a:pPr marL="158750" indent="0" fontAlgn="base">
              <a:buFontTx/>
              <a:buNone/>
            </a:pPr>
            <a:endParaRPr dirty="0"/>
          </a:p>
        </p:txBody>
      </p:sp>
    </p:spTree>
    <p:extLst>
      <p:ext uri="{BB962C8B-B14F-4D97-AF65-F5344CB8AC3E}">
        <p14:creationId xmlns:p14="http://schemas.microsoft.com/office/powerpoint/2010/main" val="175670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r>
              <a:rPr lang="en-US" sz="1100" b="0" i="0" u="none" strike="noStrike" cap="none" dirty="0">
                <a:solidFill>
                  <a:srgbClr val="000000"/>
                </a:solidFill>
                <a:effectLst/>
                <a:latin typeface="Arial"/>
                <a:ea typeface="Arial"/>
                <a:cs typeface="Arial"/>
                <a:sym typeface="Arial"/>
              </a:rPr>
              <a:t>Through the organization and published works of John and Charles Wesley, the Methodist movement’s founders, a distinctly Methodist articulation of Christian faith and life was developed. Methodism placed particular emphasis on the universal work of grace, the new birth, and the fullness of salvation. The movement set as its mission: “to reform the nation, especially the church, and spread scriptural holiness over the land.”</a:t>
            </a:r>
            <a:r>
              <a:rPr lang="en-US" dirty="0">
                <a:effectLst/>
              </a:rPr>
              <a:t> </a:t>
            </a:r>
            <a:endParaRPr dirty="0"/>
          </a:p>
        </p:txBody>
      </p:sp>
    </p:spTree>
    <p:extLst>
      <p:ext uri="{BB962C8B-B14F-4D97-AF65-F5344CB8AC3E}">
        <p14:creationId xmlns:p14="http://schemas.microsoft.com/office/powerpoint/2010/main" val="2137059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6DB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3757050" y="1231025"/>
            <a:ext cx="4797601" cy="996825"/>
          </a:xfrm>
          <a:prstGeom prst="rect">
            <a:avLst/>
          </a:prstGeom>
          <a:noFill/>
          <a:ln>
            <a:noFill/>
          </a:ln>
        </p:spPr>
      </p:pic>
      <p:cxnSp>
        <p:nvCxnSpPr>
          <p:cNvPr id="12" name="Google Shape;12;p2"/>
          <p:cNvCxnSpPr/>
          <p:nvPr/>
        </p:nvCxnSpPr>
        <p:spPr>
          <a:xfrm rot="10800000">
            <a:off x="7473450" y="4377100"/>
            <a:ext cx="1081200" cy="0"/>
          </a:xfrm>
          <a:prstGeom prst="straightConnector1">
            <a:avLst/>
          </a:prstGeom>
          <a:noFill/>
          <a:ln w="9525" cap="flat" cmpd="sng">
            <a:solidFill>
              <a:schemeClr val="dk2"/>
            </a:solidFill>
            <a:prstDash val="solid"/>
            <a:round/>
            <a:headEnd type="none" w="med" len="med"/>
            <a:tailEnd type="none" w="med" len="med"/>
          </a:ln>
        </p:spPr>
      </p:cxnSp>
      <p:pic>
        <p:nvPicPr>
          <p:cNvPr id="13" name="Google Shape;13;p2"/>
          <p:cNvPicPr preferRelativeResize="0"/>
          <p:nvPr/>
        </p:nvPicPr>
        <p:blipFill rotWithShape="1">
          <a:blip r:embed="rId3">
            <a:alphaModFix amt="3000"/>
          </a:blip>
          <a:srcRect b="36964"/>
          <a:stretch/>
        </p:blipFill>
        <p:spPr>
          <a:xfrm>
            <a:off x="-1371600" y="871025"/>
            <a:ext cx="6572567" cy="4991101"/>
          </a:xfrm>
          <a:prstGeom prst="rect">
            <a:avLst/>
          </a:prstGeom>
          <a:noFill/>
          <a:ln>
            <a:noFill/>
          </a:ln>
        </p:spPr>
      </p:pic>
      <p:sp>
        <p:nvSpPr>
          <p:cNvPr id="14" name="Google Shape;14;p2"/>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rmAutofit/>
          </a:bodyPr>
          <a:lstStyle>
            <a:lvl1pPr lvl="0" algn="r">
              <a:spcBef>
                <a:spcPts val="0"/>
              </a:spcBef>
              <a:spcAft>
                <a:spcPts val="0"/>
              </a:spcAft>
              <a:buSzPts val="2600"/>
              <a:buNone/>
              <a:defRPr sz="2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2"/>
          <p:cNvPicPr preferRelativeResize="0"/>
          <p:nvPr/>
        </p:nvPicPr>
        <p:blipFill>
          <a:blip r:embed="rId2">
            <a:alphaModFix/>
          </a:blip>
          <a:stretch>
            <a:fillRect/>
          </a:stretch>
        </p:blipFill>
        <p:spPr>
          <a:xfrm>
            <a:off x="2173200" y="2073338"/>
            <a:ext cx="4797601" cy="996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rot="10800000">
            <a:off x="20237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a:t>
            </a:r>
            <a:endParaRPr/>
          </a:p>
        </p:txBody>
      </p:sp>
      <p:sp>
        <p:nvSpPr>
          <p:cNvPr id="17" name="Google Shape;17;p3"/>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9" name="Google Shape;19;p3"/>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20" name="Google Shape;20;p3"/>
          <p:cNvPicPr preferRelativeResize="0"/>
          <p:nvPr/>
        </p:nvPicPr>
        <p:blipFill rotWithShape="1">
          <a:blip r:embed="rId2">
            <a:alphaModFix/>
          </a:blip>
          <a:srcRect b="34271"/>
          <a:stretch/>
        </p:blipFill>
        <p:spPr>
          <a:xfrm>
            <a:off x="7631550" y="659599"/>
            <a:ext cx="1154372" cy="9141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297500" y="6534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3" name="Google Shape;23;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b="36964"/>
          <a:stretch/>
        </p:blipFill>
        <p:spPr>
          <a:xfrm>
            <a:off x="7642150" y="653450"/>
            <a:ext cx="1203749" cy="914101"/>
          </a:xfrm>
          <a:prstGeom prst="rect">
            <a:avLst/>
          </a:prstGeom>
          <a:noFill/>
          <a:ln>
            <a:noFill/>
          </a:ln>
        </p:spPr>
      </p:pic>
      <p:cxnSp>
        <p:nvCxnSpPr>
          <p:cNvPr id="26" name="Google Shape;26;p4"/>
          <p:cNvCxnSpPr>
            <a:endCxn id="24" idx="1"/>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pic>
        <p:nvPicPr>
          <p:cNvPr id="27" name="Google Shape;27;p4"/>
          <p:cNvPicPr preferRelativeResize="0"/>
          <p:nvPr/>
        </p:nvPicPr>
        <p:blipFill rotWithShape="1">
          <a:blip r:embed="rId3">
            <a:alphaModFix amt="6000"/>
          </a:blip>
          <a:srcRect l="-251" r="72890"/>
          <a:stretch/>
        </p:blipFill>
        <p:spPr>
          <a:xfrm>
            <a:off x="4310200" y="381425"/>
            <a:ext cx="5469049" cy="4153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8" name="Google Shape;38;p6"/>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39" name="Google Shape;39;p6"/>
          <p:cNvPicPr preferRelativeResize="0"/>
          <p:nvPr/>
        </p:nvPicPr>
        <p:blipFill rotWithShape="1">
          <a:blip r:embed="rId2">
            <a:alphaModFix/>
          </a:blip>
          <a:srcRect b="36964"/>
          <a:stretch/>
        </p:blipFill>
        <p:spPr>
          <a:xfrm>
            <a:off x="7603075" y="484125"/>
            <a:ext cx="1203749" cy="9141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p:nvPr/>
        </p:nvSpPr>
        <p:spPr>
          <a:xfrm rot="10800000" flipH="1">
            <a:off x="-5235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42;p7"/>
          <p:cNvPicPr preferRelativeResize="0"/>
          <p:nvPr/>
        </p:nvPicPr>
        <p:blipFill rotWithShape="1">
          <a:blip r:embed="rId2">
            <a:alphaModFix/>
          </a:blip>
          <a:srcRect b="34271"/>
          <a:stretch/>
        </p:blipFill>
        <p:spPr>
          <a:xfrm flipH="1">
            <a:off x="617178" y="659599"/>
            <a:ext cx="1154372" cy="914101"/>
          </a:xfrm>
          <a:prstGeom prst="rect">
            <a:avLst/>
          </a:prstGeom>
          <a:noFill/>
          <a:ln>
            <a:noFill/>
          </a:ln>
        </p:spPr>
      </p:pic>
      <p:sp>
        <p:nvSpPr>
          <p:cNvPr id="43" name="Google Shape;43;p7"/>
          <p:cNvSpPr txBox="1">
            <a:spLocks noGrp="1"/>
          </p:cNvSpPr>
          <p:nvPr>
            <p:ph type="title"/>
          </p:nvPr>
        </p:nvSpPr>
        <p:spPr>
          <a:xfrm>
            <a:off x="2353425" y="49820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2353425" y="207700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rgbClr val="000000"/>
              </a:buClr>
              <a:buSzPts val="1300"/>
              <a:buFont typeface="Montserrat"/>
              <a:buChar char="●"/>
              <a:defRPr>
                <a:solidFill>
                  <a:srgbClr val="000000"/>
                </a:solidFill>
                <a:latin typeface="Montserrat"/>
                <a:ea typeface="Montserrat"/>
                <a:cs typeface="Montserrat"/>
                <a:sym typeface="Montserrat"/>
              </a:defRPr>
            </a:lvl1pPr>
            <a:lvl2pPr marL="914400" lvl="1" indent="-298450">
              <a:spcBef>
                <a:spcPts val="0"/>
              </a:spcBef>
              <a:spcAft>
                <a:spcPts val="0"/>
              </a:spcAft>
              <a:buClr>
                <a:srgbClr val="000000"/>
              </a:buClr>
              <a:buSzPts val="1100"/>
              <a:buChar char="○"/>
              <a:defRPr>
                <a:solidFill>
                  <a:srgbClr val="000000"/>
                </a:solidFill>
              </a:defRPr>
            </a:lvl2pPr>
            <a:lvl3pPr marL="1371600" lvl="2" indent="-298450">
              <a:spcBef>
                <a:spcPts val="0"/>
              </a:spcBef>
              <a:spcAft>
                <a:spcPts val="0"/>
              </a:spcAft>
              <a:buClr>
                <a:srgbClr val="000000"/>
              </a:buClr>
              <a:buSzPts val="1100"/>
              <a:buChar char="■"/>
              <a:defRPr>
                <a:solidFill>
                  <a:srgbClr val="000000"/>
                </a:solidFill>
              </a:defRPr>
            </a:lvl3pPr>
            <a:lvl4pPr marL="1828800" lvl="3" indent="-298450">
              <a:spcBef>
                <a:spcPts val="0"/>
              </a:spcBef>
              <a:spcAft>
                <a:spcPts val="0"/>
              </a:spcAft>
              <a:buClr>
                <a:srgbClr val="000000"/>
              </a:buClr>
              <a:buSzPts val="1100"/>
              <a:buChar char="●"/>
              <a:defRPr>
                <a:solidFill>
                  <a:srgbClr val="000000"/>
                </a:solidFill>
              </a:defRPr>
            </a:lvl4pPr>
            <a:lvl5pPr marL="2286000" lvl="4" indent="-298450">
              <a:spcBef>
                <a:spcPts val="0"/>
              </a:spcBef>
              <a:spcAft>
                <a:spcPts val="0"/>
              </a:spcAft>
              <a:buClr>
                <a:srgbClr val="000000"/>
              </a:buClr>
              <a:buSzPts val="1100"/>
              <a:buChar char="○"/>
              <a:defRPr>
                <a:solidFill>
                  <a:srgbClr val="000000"/>
                </a:solidFill>
              </a:defRPr>
            </a:lvl5pPr>
            <a:lvl6pPr marL="2743200" lvl="5" indent="-298450">
              <a:spcBef>
                <a:spcPts val="0"/>
              </a:spcBef>
              <a:spcAft>
                <a:spcPts val="0"/>
              </a:spcAft>
              <a:buClr>
                <a:srgbClr val="000000"/>
              </a:buClr>
              <a:buSzPts val="1100"/>
              <a:buChar char="■"/>
              <a:defRPr>
                <a:solidFill>
                  <a:srgbClr val="000000"/>
                </a:solidFill>
              </a:defRPr>
            </a:lvl6pPr>
            <a:lvl7pPr marL="3200400" lvl="6" indent="-298450">
              <a:spcBef>
                <a:spcPts val="0"/>
              </a:spcBef>
              <a:spcAft>
                <a:spcPts val="0"/>
              </a:spcAft>
              <a:buClr>
                <a:srgbClr val="000000"/>
              </a:buClr>
              <a:buSzPts val="1100"/>
              <a:buChar char="●"/>
              <a:defRPr>
                <a:solidFill>
                  <a:srgbClr val="000000"/>
                </a:solidFill>
              </a:defRPr>
            </a:lvl7pPr>
            <a:lvl8pPr marL="3657600" lvl="7" indent="-298450">
              <a:spcBef>
                <a:spcPts val="0"/>
              </a:spcBef>
              <a:spcAft>
                <a:spcPts val="0"/>
              </a:spcAft>
              <a:buClr>
                <a:srgbClr val="000000"/>
              </a:buClr>
              <a:buSzPts val="1100"/>
              <a:buChar char="○"/>
              <a:defRPr>
                <a:solidFill>
                  <a:srgbClr val="000000"/>
                </a:solidFill>
              </a:defRPr>
            </a:lvl8pPr>
            <a:lvl9pPr marL="4114800" lvl="8" indent="-298450">
              <a:spcBef>
                <a:spcPts val="0"/>
              </a:spcBef>
              <a:spcAft>
                <a:spcPts val="0"/>
              </a:spcAft>
              <a:buClr>
                <a:srgbClr val="000000"/>
              </a:buClr>
              <a:buSzPts val="1100"/>
              <a:buChar char="■"/>
              <a:defRPr>
                <a:solidFill>
                  <a:srgbClr val="000000"/>
                </a:solidFill>
              </a:defRPr>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6" name="Google Shape;46;p7"/>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mt="3000"/>
          </a:blip>
          <a:srcRect b="36964"/>
          <a:stretch/>
        </p:blipFill>
        <p:spPr>
          <a:xfrm>
            <a:off x="4123399" y="76200"/>
            <a:ext cx="5871001" cy="4458325"/>
          </a:xfrm>
          <a:prstGeom prst="rect">
            <a:avLst/>
          </a:prstGeom>
          <a:noFill/>
          <a:ln>
            <a:noFill/>
          </a:ln>
        </p:spPr>
      </p:pic>
      <p:cxnSp>
        <p:nvCxnSpPr>
          <p:cNvPr id="51" name="Google Shape;51;p8"/>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mt="6000"/>
          </a:blip>
          <a:srcRect l="-251" r="72890"/>
          <a:stretch/>
        </p:blipFill>
        <p:spPr>
          <a:xfrm>
            <a:off x="4310200" y="381425"/>
            <a:ext cx="5469049" cy="4153100"/>
          </a:xfrm>
          <a:prstGeom prst="rect">
            <a:avLst/>
          </a:prstGeom>
          <a:noFill/>
          <a:ln>
            <a:noFill/>
          </a:ln>
        </p:spPr>
      </p:pic>
      <p:sp>
        <p:nvSpPr>
          <p:cNvPr id="54" name="Google Shape;54;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5" name="Google Shape;55;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dk1"/>
              </a:buClr>
              <a:buSzPts val="1300"/>
              <a:buFont typeface="Montserrat"/>
              <a:buNone/>
              <a:defRPr>
                <a:solidFill>
                  <a:schemeClr val="dk1"/>
                </a:solidFill>
                <a:latin typeface="Montserrat"/>
                <a:ea typeface="Montserrat"/>
                <a:cs typeface="Montserrat"/>
                <a:sym typeface="Montserrat"/>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56" name="Google Shape;56;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cxnSp>
        <p:nvCxnSpPr>
          <p:cNvPr id="58" name="Google Shape;58;p9"/>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570496" y="4336950"/>
            <a:ext cx="7405200" cy="559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Font typeface="Montserrat SemiBold"/>
              <a:buNone/>
              <a:defRPr>
                <a:latin typeface="Montserrat SemiBold"/>
                <a:ea typeface="Montserrat SemiBold"/>
                <a:cs typeface="Montserrat SemiBold"/>
                <a:sym typeface="Montserrat SemiBold"/>
              </a:defRPr>
            </a:lvl1pPr>
          </a:lstStyle>
          <a:p>
            <a:endParaRPr/>
          </a:p>
        </p:txBody>
      </p:sp>
      <p:sp>
        <p:nvSpPr>
          <p:cNvPr id="61" name="Google Shape;6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0"/>
          <p:cNvSpPr/>
          <p:nvPr/>
        </p:nvSpPr>
        <p:spPr>
          <a:xfrm rot="-5400000" flipH="1">
            <a:off x="-101600" y="-6084750"/>
            <a:ext cx="10364400" cy="105717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10"/>
          <p:cNvCxnSpPr/>
          <p:nvPr/>
        </p:nvCxnSpPr>
        <p:spPr>
          <a:xfrm>
            <a:off x="4437525" y="4663225"/>
            <a:ext cx="47259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Font typeface="EB Garamond"/>
              <a:buNone/>
              <a:defRPr sz="8000" b="1">
                <a:latin typeface="EB Garamond"/>
                <a:ea typeface="EB Garamond"/>
                <a:cs typeface="EB Garamond"/>
                <a:sym typeface="EB Garamond"/>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66" name="Google Shape;6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Font typeface="Montserrat"/>
              <a:buChar char="●"/>
              <a:defRPr>
                <a:latin typeface="Montserrat"/>
                <a:ea typeface="Montserrat"/>
                <a:cs typeface="Montserrat"/>
                <a:sym typeface="Montserrat"/>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7" name="Google Shape;6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1"/>
          <p:cNvPicPr preferRelativeResize="0"/>
          <p:nvPr/>
        </p:nvPicPr>
        <p:blipFill rotWithShape="1">
          <a:blip r:embed="rId2">
            <a:alphaModFix amt="3000"/>
          </a:blip>
          <a:srcRect b="36964"/>
          <a:stretch/>
        </p:blipFill>
        <p:spPr>
          <a:xfrm>
            <a:off x="3694925" y="152400"/>
            <a:ext cx="6572567" cy="49911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006DB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EB Garamond SemiBold"/>
              <a:buChar char="●"/>
              <a:defRPr sz="1300">
                <a:solidFill>
                  <a:schemeClr val="lt1"/>
                </a:solidFill>
                <a:latin typeface="EB Garamond SemiBold"/>
                <a:ea typeface="EB Garamond SemiBold"/>
                <a:cs typeface="EB Garamond SemiBold"/>
                <a:sym typeface="EB Garamond SemiBold"/>
              </a:defRPr>
            </a:lvl1pPr>
            <a:lvl2pPr marL="914400" lvl="1"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2pPr>
            <a:lvl3pPr marL="1371600" lvl="2"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3pPr>
            <a:lvl4pPr marL="1828800" lvl="3"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4pPr>
            <a:lvl5pPr marL="2286000" lvl="4"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5pPr>
            <a:lvl6pPr marL="2743200" lvl="5"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6pPr>
            <a:lvl7pPr marL="3200400" lvl="6"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7pPr>
            <a:lvl8pPr marL="3657600" lvl="7"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8pPr>
            <a:lvl9pPr marL="4114800" lvl="8"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t>A WARM HEARTED, HOLY SPIRIT INSPIRED CHURCH</a:t>
            </a:r>
            <a:endParaRPr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9296" y="1533413"/>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dirty="0"/>
              <a:t>ORGANIZATIONAL</a:t>
            </a:r>
            <a:r>
              <a:rPr lang="en" dirty="0"/>
              <a:t> </a:t>
            </a:r>
            <a:r>
              <a:rPr lang="en" sz="3600" dirty="0">
                <a:latin typeface="EB Garamond"/>
                <a:ea typeface="EB Garamond"/>
                <a:cs typeface="EB Garamond"/>
                <a:sym typeface="EB Garamond"/>
              </a:rPr>
              <a:t>DISTINCTIVE</a:t>
            </a:r>
            <a:endParaRPr sz="3600" dirty="0">
              <a:latin typeface="EB Garamond"/>
              <a:ea typeface="EB Garamond"/>
              <a:cs typeface="EB Garamond"/>
              <a:sym typeface="EB Garamond"/>
            </a:endParaRPr>
          </a:p>
        </p:txBody>
      </p:sp>
      <p:sp>
        <p:nvSpPr>
          <p:cNvPr id="89" name="Google Shape;89;p15"/>
          <p:cNvSpPr txBox="1"/>
          <p:nvPr/>
        </p:nvSpPr>
        <p:spPr>
          <a:xfrm>
            <a:off x="153823" y="2666075"/>
            <a:ext cx="6605899" cy="2123628"/>
          </a:xfrm>
          <a:prstGeom prst="rect">
            <a:avLst/>
          </a:prstGeom>
          <a:noFill/>
          <a:ln>
            <a:noFill/>
          </a:ln>
        </p:spPr>
        <p:txBody>
          <a:bodyPr spcFirstLastPara="1" wrap="square" lIns="91425" tIns="91425" rIns="91425" bIns="91425" anchor="t" anchorCtr="0">
            <a:spAutoFit/>
          </a:bodyPr>
          <a:lstStyle/>
          <a:p>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The Global Methodist Church is a connection of the </a:t>
            </a:r>
            <a:r>
              <a:rPr lang="en-US" sz="1800" b="1" i="1" dirty="0">
                <a:solidFill>
                  <a:srgbClr val="333333"/>
                </a:solidFill>
                <a:latin typeface="Montserrat" pitchFamily="2" charset="77"/>
                <a:ea typeface="Calibri" panose="020F0502020204030204" pitchFamily="34" charset="0"/>
                <a:cs typeface="Times New Roman" panose="02020603050405020304" pitchFamily="18" charset="0"/>
              </a:rPr>
              <a:t>willing</a:t>
            </a:r>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 not the </a:t>
            </a:r>
            <a:r>
              <a:rPr lang="en-US" sz="1800" b="1" i="1" dirty="0">
                <a:solidFill>
                  <a:srgbClr val="333333"/>
                </a:solidFill>
                <a:latin typeface="Montserrat" pitchFamily="2" charset="77"/>
                <a:ea typeface="Calibri" panose="020F0502020204030204" pitchFamily="34" charset="0"/>
                <a:cs typeface="Times New Roman" panose="02020603050405020304" pitchFamily="18" charset="0"/>
              </a:rPr>
              <a:t>constrained</a:t>
            </a:r>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 </a:t>
            </a:r>
            <a:r>
              <a:rPr lang="en-US" sz="1800" dirty="0">
                <a:solidFill>
                  <a:srgbClr val="333333"/>
                </a:solidFill>
                <a:latin typeface="Montserrat" pitchFamily="2" charset="77"/>
                <a:ea typeface="Calibri" panose="020F0502020204030204" pitchFamily="34" charset="0"/>
                <a:cs typeface="Times New Roman" panose="02020603050405020304" pitchFamily="18" charset="0"/>
              </a:rPr>
              <a:t>In short, there is no “trust clause” as there is in some other denominations stating that a local church merely </a:t>
            </a:r>
            <a:r>
              <a:rPr lang="en-US" sz="1800" i="1" dirty="0">
                <a:solidFill>
                  <a:srgbClr val="333333"/>
                </a:solidFill>
                <a:latin typeface="Montserrat" pitchFamily="2" charset="77"/>
                <a:ea typeface="Calibri" panose="020F0502020204030204" pitchFamily="34" charset="0"/>
                <a:cs typeface="Times New Roman" panose="02020603050405020304" pitchFamily="18" charset="0"/>
              </a:rPr>
              <a:t>holds</a:t>
            </a:r>
            <a:r>
              <a:rPr lang="en-US" sz="1800" dirty="0">
                <a:solidFill>
                  <a:srgbClr val="333333"/>
                </a:solidFill>
                <a:latin typeface="Montserrat" pitchFamily="2" charset="77"/>
                <a:ea typeface="Calibri" panose="020F0502020204030204" pitchFamily="34" charset="0"/>
                <a:cs typeface="Times New Roman" panose="02020603050405020304" pitchFamily="18" charset="0"/>
              </a:rPr>
              <a:t> property and assets </a:t>
            </a:r>
            <a:r>
              <a:rPr lang="en-US" sz="1800" i="1" dirty="0">
                <a:solidFill>
                  <a:srgbClr val="333333"/>
                </a:solidFill>
                <a:latin typeface="Montserrat" pitchFamily="2" charset="77"/>
                <a:ea typeface="Calibri" panose="020F0502020204030204" pitchFamily="34" charset="0"/>
                <a:cs typeface="Times New Roman" panose="02020603050405020304" pitchFamily="18" charset="0"/>
              </a:rPr>
              <a:t>in trust</a:t>
            </a:r>
            <a:r>
              <a:rPr lang="en-US" sz="1800" dirty="0">
                <a:solidFill>
                  <a:srgbClr val="333333"/>
                </a:solidFill>
                <a:latin typeface="Montserrat" pitchFamily="2" charset="77"/>
                <a:ea typeface="Calibri" panose="020F0502020204030204" pitchFamily="34" charset="0"/>
                <a:cs typeface="Times New Roman" panose="02020603050405020304" pitchFamily="18" charset="0"/>
              </a:rPr>
              <a:t> for a general church. Instead, local Global Methodist congregations own all of their property and assets in perpetuity.</a:t>
            </a:r>
            <a:endParaRPr sz="1800" dirty="0">
              <a:latin typeface="Montserrat"/>
              <a:ea typeface="Montserrat"/>
              <a:cs typeface="Montserrat"/>
              <a:sym typeface="Montserrat"/>
            </a:endParaRPr>
          </a:p>
        </p:txBody>
      </p:sp>
      <p:cxnSp>
        <p:nvCxnSpPr>
          <p:cNvPr id="90" name="Google Shape;90;p15"/>
          <p:cNvCxnSpPr/>
          <p:nvPr/>
        </p:nvCxnSpPr>
        <p:spPr>
          <a:xfrm>
            <a:off x="783987" y="2483417"/>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97023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98037" y="1175850"/>
            <a:ext cx="484125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t>BISHOPS</a:t>
            </a:r>
            <a:r>
              <a:rPr lang="en" dirty="0"/>
              <a:t> </a:t>
            </a:r>
            <a:r>
              <a:rPr lang="en" sz="3600" dirty="0">
                <a:latin typeface="EB Garamond"/>
                <a:ea typeface="EB Garamond"/>
                <a:cs typeface="EB Garamond"/>
                <a:sym typeface="EB Garamond"/>
              </a:rPr>
              <a:t>LEADERSHIP</a:t>
            </a:r>
            <a:endParaRPr sz="3600" dirty="0">
              <a:latin typeface="EB Garamond"/>
              <a:ea typeface="EB Garamond"/>
              <a:cs typeface="EB Garamond"/>
              <a:sym typeface="EB Garamond"/>
            </a:endParaRPr>
          </a:p>
        </p:txBody>
      </p:sp>
      <p:cxnSp>
        <p:nvCxnSpPr>
          <p:cNvPr id="83" name="Google Shape;83;p14"/>
          <p:cNvCxnSpPr/>
          <p:nvPr/>
        </p:nvCxnSpPr>
        <p:spPr>
          <a:xfrm>
            <a:off x="2600001" y="2119451"/>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600001" y="2324550"/>
            <a:ext cx="5877428" cy="2400627"/>
          </a:xfrm>
          <a:prstGeom prst="rect">
            <a:avLst/>
          </a:prstGeom>
          <a:noFill/>
          <a:ln>
            <a:noFill/>
          </a:ln>
        </p:spPr>
        <p:txBody>
          <a:bodyPr spcFirstLastPara="1" wrap="square" lIns="91425" tIns="91425" rIns="91425" bIns="91425" anchor="t" anchorCtr="0">
            <a:spAutoFit/>
          </a:bodyPr>
          <a:lstStyle/>
          <a:p>
            <a:r>
              <a:rPr lang="en-US" sz="1800" dirty="0">
                <a:solidFill>
                  <a:srgbClr val="333333"/>
                </a:solidFill>
                <a:latin typeface="Montserrat" pitchFamily="2" charset="77"/>
                <a:ea typeface="Calibri" panose="020F0502020204030204" pitchFamily="34" charset="0"/>
                <a:cs typeface="Times New Roman" panose="02020603050405020304" pitchFamily="18" charset="0"/>
              </a:rPr>
              <a:t>From apostolic times, certain ordained persons have been set apart and entrusted with the task of defending the Apostolic faith and overseeing and leading the church in its mission to make disciples of Jesus Christ and to spread scriptural holiness around the world. </a:t>
            </a:r>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The role of a bishop is a sacred trust held for a defined period of time; </a:t>
            </a:r>
            <a:r>
              <a:rPr lang="en-US" sz="1800" b="1" i="1" dirty="0">
                <a:solidFill>
                  <a:srgbClr val="333333"/>
                </a:solidFill>
                <a:latin typeface="Montserrat" pitchFamily="2" charset="77"/>
                <a:ea typeface="Calibri" panose="020F0502020204030204" pitchFamily="34" charset="0"/>
                <a:cs typeface="Times New Roman" panose="02020603050405020304" pitchFamily="18" charset="0"/>
              </a:rPr>
              <a:t>it is not a lifelong office</a:t>
            </a:r>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a:t>
            </a:r>
            <a:r>
              <a:rPr lang="en-US" sz="1800" b="1" dirty="0"/>
              <a:t> </a:t>
            </a:r>
            <a:endParaRPr sz="1800" b="1" dirty="0">
              <a:latin typeface="Montserrat"/>
              <a:ea typeface="Montserrat"/>
              <a:cs typeface="Montserrat"/>
              <a:sym typeface="Montserrat"/>
            </a:endParaRPr>
          </a:p>
        </p:txBody>
      </p:sp>
    </p:spTree>
    <p:extLst>
      <p:ext uri="{BB962C8B-B14F-4D97-AF65-F5344CB8AC3E}">
        <p14:creationId xmlns:p14="http://schemas.microsoft.com/office/powerpoint/2010/main" val="2935075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682026"/>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t>JOYFUL</a:t>
            </a:r>
            <a:r>
              <a:rPr lang="en" dirty="0"/>
              <a:t> </a:t>
            </a:r>
            <a:r>
              <a:rPr lang="en" sz="3600" dirty="0">
                <a:latin typeface="EB Garamond"/>
                <a:ea typeface="EB Garamond"/>
                <a:cs typeface="EB Garamond"/>
                <a:sym typeface="EB Garamond"/>
              </a:rPr>
              <a:t>DISCIPLESHIP</a:t>
            </a:r>
            <a:endParaRPr sz="3600" dirty="0">
              <a:latin typeface="EB Garamond"/>
              <a:ea typeface="EB Garamond"/>
              <a:cs typeface="EB Garamond"/>
              <a:sym typeface="EB Garamond"/>
            </a:endParaRPr>
          </a:p>
        </p:txBody>
      </p:sp>
      <p:sp>
        <p:nvSpPr>
          <p:cNvPr id="89" name="Google Shape;89;p15"/>
          <p:cNvSpPr txBox="1"/>
          <p:nvPr/>
        </p:nvSpPr>
        <p:spPr>
          <a:xfrm>
            <a:off x="930750" y="2571750"/>
            <a:ext cx="5435100" cy="2031295"/>
          </a:xfrm>
          <a:prstGeom prst="rect">
            <a:avLst/>
          </a:prstGeom>
          <a:noFill/>
          <a:ln>
            <a:noFill/>
          </a:ln>
        </p:spPr>
        <p:txBody>
          <a:bodyPr spcFirstLastPara="1" wrap="square" lIns="91425" tIns="91425" rIns="91425" bIns="91425" anchor="t" anchorCtr="0">
            <a:spAutoFit/>
          </a:bodyPr>
          <a:lstStyle/>
          <a:p>
            <a:r>
              <a:rPr lang="en-US" sz="2000" dirty="0">
                <a:solidFill>
                  <a:srgbClr val="333333"/>
                </a:solidFill>
                <a:latin typeface="Montserrat" pitchFamily="2" charset="77"/>
                <a:ea typeface="Calibri" panose="020F0502020204030204" pitchFamily="34" charset="0"/>
                <a:cs typeface="Times New Roman" panose="02020603050405020304" pitchFamily="18" charset="0"/>
              </a:rPr>
              <a:t>The Global Methodist Church believes people have a deep desire to know the truth, and to devote themselves to it wholeheartedly. </a:t>
            </a:r>
            <a:r>
              <a:rPr lang="en-US" sz="2000" b="1" dirty="0">
                <a:solidFill>
                  <a:srgbClr val="333333"/>
                </a:solidFill>
                <a:latin typeface="Montserrat" pitchFamily="2" charset="77"/>
                <a:ea typeface="Calibri" panose="020F0502020204030204" pitchFamily="34" charset="0"/>
                <a:cs typeface="Times New Roman" panose="02020603050405020304" pitchFamily="18" charset="0"/>
              </a:rPr>
              <a:t>Our Church believes Jesus is the Truth, and he calls us to be his disciples.</a:t>
            </a:r>
            <a:r>
              <a:rPr lang="en-US" sz="2000" b="1" dirty="0"/>
              <a:t> </a:t>
            </a:r>
            <a:endParaRPr sz="2000" b="1" dirty="0">
              <a:latin typeface="Montserrat"/>
              <a:ea typeface="Montserrat"/>
              <a:cs typeface="Montserrat"/>
              <a:sym typeface="Montserrat"/>
            </a:endParaRPr>
          </a:p>
        </p:txBody>
      </p:sp>
      <p:cxnSp>
        <p:nvCxnSpPr>
          <p:cNvPr id="90" name="Google Shape;90;p15"/>
          <p:cNvCxnSpPr/>
          <p:nvPr/>
        </p:nvCxnSpPr>
        <p:spPr>
          <a:xfrm>
            <a:off x="801079" y="2421826"/>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56236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500" dirty="0"/>
              <a:t>ACCOUNTABLE</a:t>
            </a:r>
            <a:r>
              <a:rPr lang="en" dirty="0"/>
              <a:t> </a:t>
            </a:r>
            <a:r>
              <a:rPr lang="en" sz="3600" dirty="0">
                <a:latin typeface="EB Garamond"/>
                <a:ea typeface="EB Garamond"/>
                <a:cs typeface="EB Garamond"/>
                <a:sym typeface="EB Garamond"/>
              </a:rPr>
              <a:t>DISCIPLESHIP</a:t>
            </a:r>
            <a:endParaRPr sz="3600" dirty="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123628"/>
          </a:xfrm>
          <a:prstGeom prst="rect">
            <a:avLst/>
          </a:prstGeom>
          <a:noFill/>
          <a:ln>
            <a:noFill/>
          </a:ln>
        </p:spPr>
        <p:txBody>
          <a:bodyPr spcFirstLastPara="1" wrap="square" lIns="91425" tIns="91425" rIns="91425" bIns="91425" anchor="t" anchorCtr="0">
            <a:spAutoFit/>
          </a:bodyPr>
          <a:lstStyle/>
          <a:p>
            <a:r>
              <a:rPr lang="en-US" sz="1800" dirty="0">
                <a:solidFill>
                  <a:srgbClr val="333333"/>
                </a:solidFill>
                <a:latin typeface="Montserrat" pitchFamily="2" charset="77"/>
                <a:ea typeface="Calibri" panose="020F0502020204030204" pitchFamily="34" charset="0"/>
                <a:cs typeface="Times New Roman" panose="02020603050405020304" pitchFamily="18" charset="0"/>
              </a:rPr>
              <a:t>From its inception, the Methodist movement embraced the importance and power of small groups where people gave themselves over to accountable discipleship. </a:t>
            </a:r>
            <a:r>
              <a:rPr lang="en-US" sz="1800" b="1" dirty="0">
                <a:solidFill>
                  <a:srgbClr val="333333"/>
                </a:solidFill>
                <a:latin typeface="Montserrat" pitchFamily="2" charset="77"/>
                <a:ea typeface="Calibri" panose="020F0502020204030204" pitchFamily="34" charset="0"/>
                <a:cs typeface="Times New Roman" panose="02020603050405020304" pitchFamily="18" charset="0"/>
              </a:rPr>
              <a:t>The Global Methodist Church is strongly committed to recapturing this method for growing faithful disciples. </a:t>
            </a:r>
            <a:endParaRPr sz="1800" b="1" dirty="0">
              <a:latin typeface="Montserrat"/>
              <a:ea typeface="Montserrat"/>
              <a:cs typeface="Montserrat"/>
              <a:sym typeface="Montserrat"/>
            </a:endParaRPr>
          </a:p>
        </p:txBody>
      </p:sp>
    </p:spTree>
    <p:extLst>
      <p:ext uri="{BB962C8B-B14F-4D97-AF65-F5344CB8AC3E}">
        <p14:creationId xmlns:p14="http://schemas.microsoft.com/office/powerpoint/2010/main" val="398793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extBox 1">
            <a:extLst>
              <a:ext uri="{FF2B5EF4-FFF2-40B4-BE49-F238E27FC236}">
                <a16:creationId xmlns:a16="http://schemas.microsoft.com/office/drawing/2014/main" id="{3222268E-3DC4-B149-AA7E-01A8FAFBD979}"/>
              </a:ext>
            </a:extLst>
          </p:cNvPr>
          <p:cNvSpPr txBox="1"/>
          <p:nvPr/>
        </p:nvSpPr>
        <p:spPr>
          <a:xfrm>
            <a:off x="3862698" y="3085032"/>
            <a:ext cx="2486827" cy="338554"/>
          </a:xfrm>
          <a:prstGeom prst="rect">
            <a:avLst/>
          </a:prstGeom>
          <a:noFill/>
        </p:spPr>
        <p:txBody>
          <a:bodyPr wrap="square" rtlCol="0">
            <a:spAutoFit/>
          </a:bodyPr>
          <a:lstStyle/>
          <a:p>
            <a:r>
              <a:rPr lang="en-US" sz="1600" dirty="0" err="1">
                <a:solidFill>
                  <a:schemeClr val="bg1"/>
                </a:solidFill>
              </a:rPr>
              <a:t>www.globalmethodist.org</a:t>
            </a:r>
            <a:endParaRPr lang="en-US" sz="1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083150" y="470075"/>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a:t>FOR ALL</a:t>
            </a:r>
            <a:r>
              <a:rPr lang="en"/>
              <a:t> </a:t>
            </a:r>
            <a:r>
              <a:rPr lang="en" sz="3600">
                <a:latin typeface="EB Garamond"/>
                <a:ea typeface="EB Garamond"/>
                <a:cs typeface="EB Garamond"/>
                <a:sym typeface="EB Garamond"/>
              </a:rPr>
              <a:t>GOD’S PEOPLE</a:t>
            </a:r>
            <a:endParaRPr sz="3600">
              <a:latin typeface="EB Garamond"/>
              <a:ea typeface="EB Garamond"/>
              <a:cs typeface="EB Garamond"/>
              <a:sym typeface="EB Garamond"/>
            </a:endParaRPr>
          </a:p>
        </p:txBody>
      </p:sp>
      <p:cxnSp>
        <p:nvCxnSpPr>
          <p:cNvPr id="103" name="Google Shape;103;p17"/>
          <p:cNvCxnSpPr/>
          <p:nvPr/>
        </p:nvCxnSpPr>
        <p:spPr>
          <a:xfrm>
            <a:off x="910750" y="1131025"/>
            <a:ext cx="1530300" cy="0"/>
          </a:xfrm>
          <a:prstGeom prst="straightConnector1">
            <a:avLst/>
          </a:prstGeom>
          <a:noFill/>
          <a:ln w="9525" cap="flat" cmpd="sng">
            <a:solidFill>
              <a:srgbClr val="ECAD2F"/>
            </a:solidFill>
            <a:prstDash val="solid"/>
            <a:round/>
            <a:headEnd type="none" w="med" len="med"/>
            <a:tailEnd type="none" w="med" len="med"/>
          </a:ln>
        </p:spPr>
      </p:cxnSp>
      <p:pic>
        <p:nvPicPr>
          <p:cNvPr id="104" name="Google Shape;104;p17"/>
          <p:cNvPicPr preferRelativeResize="0"/>
          <p:nvPr/>
        </p:nvPicPr>
        <p:blipFill>
          <a:blip r:embed="rId3">
            <a:alphaModFix/>
          </a:blip>
          <a:stretch>
            <a:fillRect/>
          </a:stretch>
        </p:blipFill>
        <p:spPr>
          <a:xfrm>
            <a:off x="0" y="1362275"/>
            <a:ext cx="3361976" cy="2240774"/>
          </a:xfrm>
          <a:prstGeom prst="rect">
            <a:avLst/>
          </a:prstGeom>
          <a:noFill/>
          <a:ln>
            <a:noFill/>
          </a:ln>
        </p:spPr>
      </p:pic>
      <p:pic>
        <p:nvPicPr>
          <p:cNvPr id="105" name="Google Shape;105;p17"/>
          <p:cNvPicPr preferRelativeResize="0"/>
          <p:nvPr/>
        </p:nvPicPr>
        <p:blipFill rotWithShape="1">
          <a:blip r:embed="rId4">
            <a:alphaModFix/>
          </a:blip>
          <a:srcRect t="8858" b="19590"/>
          <a:stretch/>
        </p:blipFill>
        <p:spPr>
          <a:xfrm>
            <a:off x="3503375" y="1362275"/>
            <a:ext cx="2864399" cy="1366075"/>
          </a:xfrm>
          <a:prstGeom prst="rect">
            <a:avLst/>
          </a:prstGeom>
          <a:noFill/>
          <a:ln>
            <a:noFill/>
          </a:ln>
        </p:spPr>
      </p:pic>
      <p:pic>
        <p:nvPicPr>
          <p:cNvPr id="106" name="Google Shape;106;p17"/>
          <p:cNvPicPr preferRelativeResize="0"/>
          <p:nvPr/>
        </p:nvPicPr>
        <p:blipFill rotWithShape="1">
          <a:blip r:embed="rId5">
            <a:alphaModFix/>
          </a:blip>
          <a:srcRect t="15931" b="6277"/>
          <a:stretch/>
        </p:blipFill>
        <p:spPr>
          <a:xfrm>
            <a:off x="6509175" y="1362275"/>
            <a:ext cx="2634824" cy="1366075"/>
          </a:xfrm>
          <a:prstGeom prst="rect">
            <a:avLst/>
          </a:prstGeom>
          <a:noFill/>
          <a:ln>
            <a:noFill/>
          </a:ln>
        </p:spPr>
      </p:pic>
      <p:pic>
        <p:nvPicPr>
          <p:cNvPr id="107" name="Google Shape;107;p17"/>
          <p:cNvPicPr preferRelativeResize="0"/>
          <p:nvPr/>
        </p:nvPicPr>
        <p:blipFill>
          <a:blip r:embed="rId6">
            <a:alphaModFix/>
          </a:blip>
          <a:stretch>
            <a:fillRect/>
          </a:stretch>
        </p:blipFill>
        <p:spPr>
          <a:xfrm>
            <a:off x="3503375" y="2880750"/>
            <a:ext cx="1541058" cy="2312151"/>
          </a:xfrm>
          <a:prstGeom prst="rect">
            <a:avLst/>
          </a:prstGeom>
          <a:noFill/>
          <a:ln>
            <a:noFill/>
          </a:ln>
        </p:spPr>
      </p:pic>
      <p:pic>
        <p:nvPicPr>
          <p:cNvPr id="108" name="Google Shape;108;p17"/>
          <p:cNvPicPr preferRelativeResize="0"/>
          <p:nvPr/>
        </p:nvPicPr>
        <p:blipFill>
          <a:blip r:embed="rId7">
            <a:alphaModFix/>
          </a:blip>
          <a:stretch>
            <a:fillRect/>
          </a:stretch>
        </p:blipFill>
        <p:spPr>
          <a:xfrm>
            <a:off x="5196829" y="2880750"/>
            <a:ext cx="1644525" cy="1096350"/>
          </a:xfrm>
          <a:prstGeom prst="rect">
            <a:avLst/>
          </a:prstGeom>
          <a:noFill/>
          <a:ln>
            <a:noFill/>
          </a:ln>
        </p:spPr>
      </p:pic>
      <p:pic>
        <p:nvPicPr>
          <p:cNvPr id="109" name="Google Shape;109;p17"/>
          <p:cNvPicPr preferRelativeResize="0"/>
          <p:nvPr/>
        </p:nvPicPr>
        <p:blipFill rotWithShape="1">
          <a:blip r:embed="rId8">
            <a:alphaModFix/>
          </a:blip>
          <a:srcRect l="10402" t="26100" b="25520"/>
          <a:stretch/>
        </p:blipFill>
        <p:spPr>
          <a:xfrm>
            <a:off x="5782025" y="0"/>
            <a:ext cx="3361976" cy="1209875"/>
          </a:xfrm>
          <a:prstGeom prst="rect">
            <a:avLst/>
          </a:prstGeom>
          <a:noFill/>
          <a:ln>
            <a:noFill/>
          </a:ln>
        </p:spPr>
      </p:pic>
      <p:pic>
        <p:nvPicPr>
          <p:cNvPr id="110" name="Google Shape;110;p17"/>
          <p:cNvPicPr preferRelativeResize="0"/>
          <p:nvPr/>
        </p:nvPicPr>
        <p:blipFill rotWithShape="1">
          <a:blip r:embed="rId9">
            <a:alphaModFix/>
          </a:blip>
          <a:srcRect l="21818" r="16196"/>
          <a:stretch/>
        </p:blipFill>
        <p:spPr>
          <a:xfrm>
            <a:off x="6993750" y="2880750"/>
            <a:ext cx="2150252" cy="2312150"/>
          </a:xfrm>
          <a:prstGeom prst="rect">
            <a:avLst/>
          </a:prstGeom>
          <a:noFill/>
          <a:ln>
            <a:noFill/>
          </a:ln>
        </p:spPr>
      </p:pic>
      <p:pic>
        <p:nvPicPr>
          <p:cNvPr id="111" name="Google Shape;111;p17"/>
          <p:cNvPicPr preferRelativeResize="0"/>
          <p:nvPr/>
        </p:nvPicPr>
        <p:blipFill rotWithShape="1">
          <a:blip r:embed="rId10">
            <a:alphaModFix/>
          </a:blip>
          <a:srcRect t="42397" b="14503"/>
          <a:stretch/>
        </p:blipFill>
        <p:spPr>
          <a:xfrm>
            <a:off x="5196825" y="4129500"/>
            <a:ext cx="1644525" cy="1063398"/>
          </a:xfrm>
          <a:prstGeom prst="rect">
            <a:avLst/>
          </a:prstGeom>
          <a:noFill/>
          <a:ln>
            <a:noFill/>
          </a:ln>
        </p:spPr>
      </p:pic>
      <p:pic>
        <p:nvPicPr>
          <p:cNvPr id="112" name="Google Shape;112;p17"/>
          <p:cNvPicPr preferRelativeResize="0"/>
          <p:nvPr/>
        </p:nvPicPr>
        <p:blipFill rotWithShape="1">
          <a:blip r:embed="rId11">
            <a:alphaModFix/>
          </a:blip>
          <a:srcRect t="24450" b="17124"/>
          <a:stretch/>
        </p:blipFill>
        <p:spPr>
          <a:xfrm>
            <a:off x="17700" y="3834300"/>
            <a:ext cx="3361976" cy="1309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t>OUR</a:t>
            </a:r>
            <a:r>
              <a:rPr lang="en" dirty="0"/>
              <a:t> </a:t>
            </a:r>
            <a:r>
              <a:rPr lang="en" sz="3600" dirty="0">
                <a:latin typeface="EB Garamond"/>
                <a:ea typeface="EB Garamond"/>
                <a:cs typeface="EB Garamond"/>
                <a:sym typeface="EB Garamond"/>
              </a:rPr>
              <a:t>MISSION</a:t>
            </a:r>
            <a:endParaRPr sz="3600" dirty="0">
              <a:latin typeface="EB Garamond"/>
              <a:ea typeface="EB Garamond"/>
              <a:cs typeface="EB Garamond"/>
              <a:sym typeface="EB Garamond"/>
            </a:endParaRPr>
          </a:p>
        </p:txBody>
      </p:sp>
      <p:sp>
        <p:nvSpPr>
          <p:cNvPr id="82" name="Google Shape;82;p14"/>
          <p:cNvSpPr txBox="1"/>
          <p:nvPr/>
        </p:nvSpPr>
        <p:spPr>
          <a:xfrm>
            <a:off x="2772400" y="2478800"/>
            <a:ext cx="54351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latin typeface="Montserrat"/>
                <a:ea typeface="Montserrat"/>
                <a:cs typeface="Montserrat"/>
                <a:sym typeface="Montserrat"/>
              </a:rPr>
              <a:t>To make disciples of Jesus Christ who </a:t>
            </a:r>
            <a:r>
              <a:rPr lang="en" sz="2400" dirty="0">
                <a:solidFill>
                  <a:srgbClr val="006DB7"/>
                </a:solidFill>
                <a:latin typeface="Montserrat SemiBold"/>
                <a:ea typeface="Montserrat SemiBold"/>
                <a:cs typeface="Montserrat SemiBold"/>
                <a:sym typeface="Montserrat SemiBold"/>
              </a:rPr>
              <a:t>worship passionately</a:t>
            </a:r>
            <a:r>
              <a:rPr lang="en" sz="2400" dirty="0">
                <a:latin typeface="Montserrat"/>
                <a:ea typeface="Montserrat"/>
                <a:cs typeface="Montserrat"/>
                <a:sym typeface="Montserrat"/>
              </a:rPr>
              <a:t>, </a:t>
            </a:r>
            <a:r>
              <a:rPr lang="en" sz="2400" dirty="0">
                <a:solidFill>
                  <a:srgbClr val="006DB7"/>
                </a:solidFill>
                <a:latin typeface="Montserrat SemiBold"/>
                <a:ea typeface="Montserrat SemiBold"/>
                <a:cs typeface="Montserrat SemiBold"/>
                <a:sym typeface="Montserrat SemiBold"/>
              </a:rPr>
              <a:t>love extravagantly</a:t>
            </a:r>
            <a:r>
              <a:rPr lang="en" sz="2400" dirty="0">
                <a:latin typeface="Montserrat"/>
                <a:ea typeface="Montserrat"/>
                <a:cs typeface="Montserrat"/>
                <a:sym typeface="Montserrat"/>
              </a:rPr>
              <a:t>, and </a:t>
            </a:r>
            <a:r>
              <a:rPr lang="en" sz="2400" dirty="0">
                <a:solidFill>
                  <a:srgbClr val="006DB7"/>
                </a:solidFill>
                <a:latin typeface="Montserrat SemiBold"/>
                <a:ea typeface="Montserrat SemiBold"/>
                <a:cs typeface="Montserrat SemiBold"/>
                <a:sym typeface="Montserrat SemiBold"/>
              </a:rPr>
              <a:t>witness boldly</a:t>
            </a:r>
            <a:r>
              <a:rPr lang="en" sz="2400" dirty="0">
                <a:latin typeface="Montserrat"/>
                <a:ea typeface="Montserrat"/>
                <a:cs typeface="Montserrat"/>
                <a:sym typeface="Montserrat"/>
              </a:rPr>
              <a:t>.</a:t>
            </a:r>
            <a:endParaRPr sz="2400" dirty="0">
              <a:latin typeface="Montserrat"/>
              <a:ea typeface="Montserrat"/>
              <a:cs typeface="Montserrat"/>
              <a:sym typeface="Montserrat"/>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OUR</a:t>
            </a:r>
            <a:r>
              <a:rPr lang="en"/>
              <a:t> </a:t>
            </a:r>
            <a:r>
              <a:rPr lang="en" sz="3600">
                <a:latin typeface="EB Garamond"/>
                <a:ea typeface="EB Garamond"/>
                <a:cs typeface="EB Garamond"/>
                <a:sym typeface="EB Garamond"/>
              </a:rPr>
              <a:t>VISION</a:t>
            </a:r>
            <a:endParaRPr sz="3600">
              <a:latin typeface="EB Garamond"/>
              <a:ea typeface="EB Garamond"/>
              <a:cs typeface="EB Garamond"/>
              <a:sym typeface="EB Garamond"/>
            </a:endParaRPr>
          </a:p>
        </p:txBody>
      </p:sp>
      <p:sp>
        <p:nvSpPr>
          <p:cNvPr id="89" name="Google Shape;89;p15"/>
          <p:cNvSpPr txBox="1"/>
          <p:nvPr/>
        </p:nvSpPr>
        <p:spPr>
          <a:xfrm>
            <a:off x="930750" y="2818475"/>
            <a:ext cx="5435100" cy="14157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Montserrat"/>
                <a:ea typeface="Montserrat"/>
                <a:cs typeface="Montserrat"/>
                <a:sym typeface="Montserrat"/>
              </a:rPr>
              <a:t>To join God in a journey of bringing new life, reconciliation, and the presence of Christ to all people, and to helping each person reflect the character of Christ.</a:t>
            </a:r>
            <a:endParaRPr sz="2000" dirty="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t>NEW</a:t>
            </a:r>
            <a:r>
              <a:rPr lang="en" dirty="0"/>
              <a:t> </a:t>
            </a:r>
            <a:r>
              <a:rPr lang="en" sz="3600" dirty="0">
                <a:latin typeface="EB Garamond"/>
                <a:ea typeface="EB Garamond"/>
                <a:cs typeface="EB Garamond"/>
                <a:sym typeface="EB Garamond"/>
              </a:rPr>
              <a:t>BEGINNING</a:t>
            </a:r>
            <a:endParaRPr sz="3600" dirty="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1723518"/>
          </a:xfrm>
          <a:prstGeom prst="rect">
            <a:avLst/>
          </a:prstGeom>
          <a:noFill/>
          <a:ln>
            <a:noFill/>
          </a:ln>
        </p:spPr>
        <p:txBody>
          <a:bodyPr spcFirstLastPara="1" wrap="square" lIns="91425" tIns="91425" rIns="91425" bIns="91425" anchor="t" anchorCtr="0">
            <a:spAutoFit/>
          </a:bodyPr>
          <a:lstStyle/>
          <a:p>
            <a:pPr lvl="0"/>
            <a:r>
              <a:rPr lang="en" sz="2000" dirty="0">
                <a:latin typeface="Montserrat"/>
                <a:ea typeface="Montserrat"/>
                <a:cs typeface="Montserrat"/>
                <a:sym typeface="Montserrat"/>
              </a:rPr>
              <a:t>With humility, hope, and joy</a:t>
            </a:r>
            <a:r>
              <a:rPr lang="en" sz="2000" dirty="0">
                <a:latin typeface="Montserrat" pitchFamily="2" charset="77"/>
                <a:ea typeface="Montserrat"/>
                <a:cs typeface="Montserrat"/>
                <a:sym typeface="Montserrat"/>
              </a:rPr>
              <a:t>, </a:t>
            </a:r>
            <a:r>
              <a:rPr lang="en-US" sz="2000" dirty="0">
                <a:latin typeface="Montserrat" pitchFamily="2" charset="77"/>
              </a:rPr>
              <a:t>the 17- member body known as </a:t>
            </a:r>
            <a:r>
              <a:rPr lang="en" sz="2000" dirty="0">
                <a:latin typeface="Montserrat"/>
                <a:ea typeface="Montserrat"/>
                <a:cs typeface="Montserrat"/>
                <a:sym typeface="Montserrat"/>
              </a:rPr>
              <a:t>the Transitional Leadership Council announced </a:t>
            </a:r>
            <a:r>
              <a:rPr lang="en" sz="2000" b="1" dirty="0">
                <a:latin typeface="Montserrat"/>
                <a:ea typeface="Montserrat"/>
                <a:cs typeface="Montserrat"/>
                <a:sym typeface="Montserrat"/>
              </a:rPr>
              <a:t>the official launch of the Global Methodist Church as of May 1, 2022. </a:t>
            </a:r>
            <a:endParaRPr sz="2000" b="1" dirty="0">
              <a:latin typeface="Montserrat"/>
              <a:ea typeface="Montserrat"/>
              <a:cs typeface="Montserrat"/>
              <a:sym typeface="Montserrat"/>
            </a:endParaRPr>
          </a:p>
        </p:txBody>
      </p:sp>
    </p:spTree>
    <p:extLst>
      <p:ext uri="{BB962C8B-B14F-4D97-AF65-F5344CB8AC3E}">
        <p14:creationId xmlns:p14="http://schemas.microsoft.com/office/powerpoint/2010/main" val="219983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t>CORE</a:t>
            </a:r>
            <a:r>
              <a:rPr lang="en" dirty="0"/>
              <a:t> </a:t>
            </a:r>
            <a:r>
              <a:rPr lang="en" sz="3600" dirty="0">
                <a:latin typeface="EB Garamond"/>
                <a:ea typeface="EB Garamond"/>
                <a:cs typeface="EB Garamond"/>
                <a:sym typeface="EB Garamond"/>
              </a:rPr>
              <a:t>CONFESSIONS</a:t>
            </a:r>
            <a:endParaRPr sz="3600" dirty="0">
              <a:latin typeface="EB Garamond"/>
              <a:ea typeface="EB Garamond"/>
              <a:cs typeface="EB Garamond"/>
              <a:sym typeface="EB Garamond"/>
            </a:endParaRPr>
          </a:p>
        </p:txBody>
      </p:sp>
      <p:sp>
        <p:nvSpPr>
          <p:cNvPr id="89" name="Google Shape;89;p15"/>
          <p:cNvSpPr txBox="1"/>
          <p:nvPr/>
        </p:nvSpPr>
        <p:spPr>
          <a:xfrm>
            <a:off x="930750" y="2818475"/>
            <a:ext cx="5435100" cy="1723518"/>
          </a:xfrm>
          <a:prstGeom prst="rect">
            <a:avLst/>
          </a:prstGeom>
          <a:noFill/>
          <a:ln>
            <a:noFill/>
          </a:ln>
        </p:spPr>
        <p:txBody>
          <a:bodyPr spcFirstLastPara="1" wrap="square" lIns="91425" tIns="91425" rIns="91425" bIns="91425" anchor="t" anchorCtr="0">
            <a:spAutoFit/>
          </a:bodyPr>
          <a:lstStyle/>
          <a:p>
            <a:r>
              <a:rPr lang="en-US" sz="2000" b="1" dirty="0">
                <a:solidFill>
                  <a:srgbClr val="333333"/>
                </a:solidFill>
                <a:latin typeface="Montserrat" pitchFamily="2" charset="77"/>
                <a:ea typeface="Calibri" panose="020F0502020204030204" pitchFamily="34" charset="0"/>
                <a:cs typeface="Times New Roman" panose="02020603050405020304" pitchFamily="18" charset="0"/>
              </a:rPr>
              <a:t>The Global Methodist Church professes the Christian faith</a:t>
            </a:r>
            <a:r>
              <a:rPr lang="en-US" sz="2000" dirty="0">
                <a:solidFill>
                  <a:srgbClr val="333333"/>
                </a:solidFill>
                <a:latin typeface="Montserrat" pitchFamily="2" charset="77"/>
                <a:ea typeface="Calibri" panose="020F0502020204030204" pitchFamily="34" charset="0"/>
                <a:cs typeface="Times New Roman" panose="02020603050405020304" pitchFamily="18" charset="0"/>
              </a:rPr>
              <a:t>, established on the confession of Jesus as messiah, the Son of God, and resurrected Lord of heaven and earth.</a:t>
            </a:r>
            <a:endParaRPr sz="2000" dirty="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84398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98037" y="1175850"/>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t>ALL</a:t>
            </a:r>
            <a:r>
              <a:rPr lang="en" dirty="0"/>
              <a:t> </a:t>
            </a:r>
            <a:r>
              <a:rPr lang="en" sz="3600" dirty="0">
                <a:latin typeface="EB Garamond"/>
                <a:ea typeface="EB Garamond"/>
                <a:cs typeface="EB Garamond"/>
                <a:sym typeface="EB Garamond"/>
              </a:rPr>
              <a:t>GOD’S PEOPLE</a:t>
            </a:r>
            <a:endParaRPr sz="3600" dirty="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420539" y="2333190"/>
            <a:ext cx="6543999" cy="2339072"/>
          </a:xfrm>
          <a:prstGeom prst="rect">
            <a:avLst/>
          </a:prstGeom>
          <a:noFill/>
          <a:ln>
            <a:noFill/>
          </a:ln>
        </p:spPr>
        <p:txBody>
          <a:bodyPr spcFirstLastPara="1" wrap="square" lIns="91425" tIns="91425" rIns="91425" bIns="91425" anchor="t" anchorCtr="0">
            <a:spAutoFit/>
          </a:bodyPr>
          <a:lstStyle/>
          <a:p>
            <a:pPr lvl="0"/>
            <a:r>
              <a:rPr lang="en-US" sz="2000" b="1" dirty="0">
                <a:solidFill>
                  <a:srgbClr val="333333"/>
                </a:solidFill>
                <a:latin typeface="Montserrat" pitchFamily="2" charset="77"/>
                <a:ea typeface="Calibri" panose="020F0502020204030204" pitchFamily="34" charset="0"/>
                <a:cs typeface="Times New Roman" panose="02020603050405020304" pitchFamily="18" charset="0"/>
              </a:rPr>
              <a:t>By virtue of its very name, the Global Methodist Church is a diverse church where all God’s people</a:t>
            </a:r>
            <a:r>
              <a:rPr lang="en-US" sz="2000" dirty="0">
                <a:solidFill>
                  <a:srgbClr val="333333"/>
                </a:solidFill>
                <a:latin typeface="Montserrat" pitchFamily="2" charset="77"/>
                <a:ea typeface="Calibri" panose="020F0502020204030204" pitchFamily="34" charset="0"/>
                <a:cs typeface="Times New Roman" panose="02020603050405020304" pitchFamily="18" charset="0"/>
              </a:rPr>
              <a:t> – whatever their color, culture, ethnicity, or nationality – are warmly welcomed to join with others </a:t>
            </a:r>
            <a:r>
              <a:rPr lang="en-US" sz="2000" i="1" dirty="0">
                <a:solidFill>
                  <a:srgbClr val="333333"/>
                </a:solidFill>
                <a:latin typeface="Montserrat" pitchFamily="2" charset="77"/>
                <a:ea typeface="Calibri" panose="020F0502020204030204" pitchFamily="34" charset="0"/>
                <a:cs typeface="Times New Roman" panose="02020603050405020304" pitchFamily="18" charset="0"/>
              </a:rPr>
              <a:t>to make disciples of Jesus Christ who worship passionately, love extravagantly, and witness boldly</a:t>
            </a:r>
            <a:r>
              <a:rPr lang="en-US" sz="2000" dirty="0">
                <a:solidFill>
                  <a:srgbClr val="333333"/>
                </a:solidFill>
                <a:latin typeface="Montserrat" pitchFamily="2" charset="77"/>
                <a:ea typeface="Calibri" panose="020F0502020204030204" pitchFamily="34" charset="0"/>
                <a:cs typeface="Times New Roman" panose="02020603050405020304" pitchFamily="18" charset="0"/>
              </a:rPr>
              <a:t>. </a:t>
            </a:r>
            <a:endParaRPr sz="2000" dirty="0">
              <a:latin typeface="Montserrat"/>
              <a:ea typeface="Montserrat"/>
              <a:cs typeface="Montserrat"/>
              <a:sym typeface="Montserrat"/>
            </a:endParaRPr>
          </a:p>
        </p:txBody>
      </p:sp>
    </p:spTree>
    <p:extLst>
      <p:ext uri="{BB962C8B-B14F-4D97-AF65-F5344CB8AC3E}">
        <p14:creationId xmlns:p14="http://schemas.microsoft.com/office/powerpoint/2010/main" val="13521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959200"/>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t>WOMEN</a:t>
            </a:r>
            <a:r>
              <a:rPr lang="en" dirty="0"/>
              <a:t> </a:t>
            </a:r>
            <a:r>
              <a:rPr lang="en" sz="3600" dirty="0">
                <a:latin typeface="EB Garamond"/>
                <a:ea typeface="EB Garamond"/>
                <a:sym typeface="EB Garamond"/>
              </a:rPr>
              <a:t>I</a:t>
            </a:r>
            <a:r>
              <a:rPr lang="en" sz="3600" dirty="0">
                <a:latin typeface="EB Garamond"/>
                <a:ea typeface="EB Garamond"/>
                <a:cs typeface="EB Garamond"/>
                <a:sym typeface="EB Garamond"/>
              </a:rPr>
              <a:t>N MINISTRY</a:t>
            </a:r>
            <a:endParaRPr sz="3600" dirty="0">
              <a:latin typeface="EB Garamond"/>
              <a:ea typeface="EB Garamond"/>
              <a:cs typeface="EB Garamond"/>
              <a:sym typeface="EB Garamond"/>
            </a:endParaRPr>
          </a:p>
        </p:txBody>
      </p:sp>
      <p:sp>
        <p:nvSpPr>
          <p:cNvPr id="89" name="Google Shape;89;p15"/>
          <p:cNvSpPr txBox="1"/>
          <p:nvPr/>
        </p:nvSpPr>
        <p:spPr>
          <a:xfrm>
            <a:off x="930750" y="2818475"/>
            <a:ext cx="5435100" cy="1723518"/>
          </a:xfrm>
          <a:prstGeom prst="rect">
            <a:avLst/>
          </a:prstGeom>
          <a:noFill/>
          <a:ln>
            <a:noFill/>
          </a:ln>
        </p:spPr>
        <p:txBody>
          <a:bodyPr spcFirstLastPara="1" wrap="square" lIns="91425" tIns="91425" rIns="91425" bIns="91425" anchor="t" anchorCtr="0">
            <a:spAutoFit/>
          </a:bodyPr>
          <a:lstStyle/>
          <a:p>
            <a:r>
              <a:rPr lang="en-US" sz="2000" b="1" dirty="0">
                <a:latin typeface="Montserrat" pitchFamily="2" charset="77"/>
                <a:ea typeface="Calibri" panose="020F0502020204030204" pitchFamily="34" charset="0"/>
                <a:cs typeface="Times New Roman" panose="02020603050405020304" pitchFamily="18" charset="0"/>
              </a:rPr>
              <a:t>The Global Methodist Church celebrates and praises God for the gifts women bring to all levels of the church.</a:t>
            </a:r>
            <a:r>
              <a:rPr lang="en-US" sz="2000" dirty="0">
                <a:latin typeface="Montserrat" pitchFamily="2" charset="77"/>
                <a:ea typeface="Calibri" panose="020F0502020204030204" pitchFamily="34" charset="0"/>
                <a:cs typeface="Times New Roman" panose="02020603050405020304" pitchFamily="18" charset="0"/>
              </a:rPr>
              <a:t> There are no barriers to where they can serve in the church.</a:t>
            </a:r>
            <a:endParaRPr sz="2000" dirty="0">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848440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841250" cy="1148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500" dirty="0"/>
              <a:t>METHODIST</a:t>
            </a:r>
            <a:r>
              <a:rPr lang="en" dirty="0"/>
              <a:t> </a:t>
            </a:r>
            <a:r>
              <a:rPr lang="en" sz="3600" dirty="0">
                <a:latin typeface="EB Garamond"/>
                <a:ea typeface="EB Garamond"/>
                <a:cs typeface="EB Garamond"/>
                <a:sym typeface="EB Garamond"/>
              </a:rPr>
              <a:t>DISTINCTIVES</a:t>
            </a:r>
            <a:endParaRPr sz="3600" dirty="0">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031295"/>
          </a:xfrm>
          <a:prstGeom prst="rect">
            <a:avLst/>
          </a:prstGeom>
          <a:noFill/>
          <a:ln>
            <a:noFill/>
          </a:ln>
        </p:spPr>
        <p:txBody>
          <a:bodyPr spcFirstLastPara="1" wrap="square" lIns="91425" tIns="91425" rIns="91425" bIns="91425" anchor="t" anchorCtr="0">
            <a:spAutoFit/>
          </a:bodyPr>
          <a:lstStyle/>
          <a:p>
            <a:pPr lvl="0"/>
            <a:r>
              <a:rPr lang="en-US" sz="2000" dirty="0">
                <a:solidFill>
                  <a:srgbClr val="333333"/>
                </a:solidFill>
                <a:latin typeface="Montserrat" pitchFamily="2" charset="77"/>
                <a:ea typeface="Times New Roman" panose="02020603050405020304" pitchFamily="18" charset="0"/>
                <a:cs typeface="Times New Roman" panose="02020603050405020304" pitchFamily="18" charset="0"/>
              </a:rPr>
              <a:t>T</a:t>
            </a:r>
            <a:r>
              <a:rPr lang="en-US" sz="2000" dirty="0">
                <a:latin typeface="Montserrat" pitchFamily="2" charset="77"/>
                <a:ea typeface="Times New Roman" panose="02020603050405020304" pitchFamily="18" charset="0"/>
                <a:cs typeface="Times New Roman" panose="02020603050405020304" pitchFamily="18" charset="0"/>
              </a:rPr>
              <a:t>he Global Methodist Church is for all people who wish to join in a “methodical,” practical, and warm-hearted pursuit of </a:t>
            </a:r>
            <a:r>
              <a:rPr lang="en-US" sz="2000" b="1" dirty="0">
                <a:latin typeface="Montserrat" pitchFamily="2" charset="77"/>
                <a:ea typeface="Times New Roman" panose="02020603050405020304" pitchFamily="18" charset="0"/>
                <a:cs typeface="Times New Roman" panose="02020603050405020304" pitchFamily="18" charset="0"/>
              </a:rPr>
              <a:t>loving God and serving others as Jesus’ disciples in the world</a:t>
            </a:r>
            <a:r>
              <a:rPr lang="en-US" sz="2000" dirty="0">
                <a:latin typeface="Montserrat" pitchFamily="2" charset="77"/>
                <a:ea typeface="Times New Roman" panose="02020603050405020304" pitchFamily="18" charset="0"/>
                <a:cs typeface="Times New Roman" panose="02020603050405020304" pitchFamily="18" charset="0"/>
              </a:rPr>
              <a:t>.</a:t>
            </a:r>
            <a:endParaRPr sz="2000" dirty="0">
              <a:latin typeface="Montserrat"/>
              <a:ea typeface="Montserrat"/>
              <a:cs typeface="Montserrat"/>
              <a:sym typeface="Montserrat"/>
            </a:endParaRPr>
          </a:p>
        </p:txBody>
      </p:sp>
    </p:spTree>
    <p:extLst>
      <p:ext uri="{BB962C8B-B14F-4D97-AF65-F5344CB8AC3E}">
        <p14:creationId xmlns:p14="http://schemas.microsoft.com/office/powerpoint/2010/main" val="2798851675"/>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1256</Words>
  <Application>Microsoft Macintosh PowerPoint</Application>
  <PresentationFormat>On-screen Show (16:9)</PresentationFormat>
  <Paragraphs>35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Montserrat SemiBold</vt:lpstr>
      <vt:lpstr>EB Garamond</vt:lpstr>
      <vt:lpstr>EB Garamond SemiBold</vt:lpstr>
      <vt:lpstr>Arial</vt:lpstr>
      <vt:lpstr>Montserrat</vt:lpstr>
      <vt:lpstr>Lato</vt:lpstr>
      <vt:lpstr>Focus</vt:lpstr>
      <vt:lpstr>A WARM HEARTED, HOLY SPIRIT INSPIRED CHURCH</vt:lpstr>
      <vt:lpstr>FOR ALL GOD’S PEOPLE</vt:lpstr>
      <vt:lpstr>OUR MISSION</vt:lpstr>
      <vt:lpstr>OUR VISION</vt:lpstr>
      <vt:lpstr>NEW BEGINNING</vt:lpstr>
      <vt:lpstr>CORE CONFESSIONS</vt:lpstr>
      <vt:lpstr>ALL GOD’S PEOPLE</vt:lpstr>
      <vt:lpstr>WOMEN IN MINISTRY</vt:lpstr>
      <vt:lpstr>METHODIST DISTINCTIVES</vt:lpstr>
      <vt:lpstr>ORGANIZATIONAL DISTINCTIVE</vt:lpstr>
      <vt:lpstr>BISHOPS LEADERSHIP</vt:lpstr>
      <vt:lpstr>JOYFUL DISCIPLESHIP</vt:lpstr>
      <vt:lpstr>ACCOUNTABLE DISCIPLESHIP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WARM HEARTED, HOLY SPIRIT INSPIRED CHURCH</dc:title>
  <dc:creator>tmarcus</dc:creator>
  <cp:lastModifiedBy>Walter Fenton</cp:lastModifiedBy>
  <cp:revision>10</cp:revision>
  <cp:lastPrinted>2022-03-22T19:06:50Z</cp:lastPrinted>
  <dcterms:modified xsi:type="dcterms:W3CDTF">2022-08-12T15:05:21Z</dcterms:modified>
</cp:coreProperties>
</file>