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
  </p:notesMasterIdLst>
  <p:handoutMasterIdLst>
    <p:handoutMasterId r:id="rId7"/>
  </p:handoutMasterIdLst>
  <p:sldIdLst>
    <p:sldId id="388" r:id="rId2"/>
    <p:sldId id="376" r:id="rId3"/>
    <p:sldId id="356" r:id="rId4"/>
    <p:sldId id="362" r:id="rId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Geneva" charset="-128"/>
        <a:cs typeface="+mn-cs"/>
      </a:defRPr>
    </a:lvl5pPr>
    <a:lvl6pPr marL="2286000" algn="l" defTabSz="914400" rtl="0" eaLnBrk="1" latinLnBrk="0" hangingPunct="1">
      <a:defRPr sz="2400" kern="1200">
        <a:solidFill>
          <a:schemeClr val="tx1"/>
        </a:solidFill>
        <a:latin typeface="Arial" panose="020B0604020202020204" pitchFamily="34" charset="0"/>
        <a:ea typeface="Geneva" charset="-128"/>
        <a:cs typeface="+mn-cs"/>
      </a:defRPr>
    </a:lvl6pPr>
    <a:lvl7pPr marL="2743200" algn="l" defTabSz="914400" rtl="0" eaLnBrk="1" latinLnBrk="0" hangingPunct="1">
      <a:defRPr sz="2400" kern="1200">
        <a:solidFill>
          <a:schemeClr val="tx1"/>
        </a:solidFill>
        <a:latin typeface="Arial" panose="020B0604020202020204" pitchFamily="34" charset="0"/>
        <a:ea typeface="Geneva" charset="-128"/>
        <a:cs typeface="+mn-cs"/>
      </a:defRPr>
    </a:lvl7pPr>
    <a:lvl8pPr marL="3200400" algn="l" defTabSz="914400" rtl="0" eaLnBrk="1" latinLnBrk="0" hangingPunct="1">
      <a:defRPr sz="2400" kern="1200">
        <a:solidFill>
          <a:schemeClr val="tx1"/>
        </a:solidFill>
        <a:latin typeface="Arial" panose="020B0604020202020204" pitchFamily="34" charset="0"/>
        <a:ea typeface="Geneva" charset="-128"/>
        <a:cs typeface="+mn-cs"/>
      </a:defRPr>
    </a:lvl8pPr>
    <a:lvl9pPr marL="3657600" algn="l" defTabSz="914400" rtl="0" eaLnBrk="1" latinLnBrk="0" hangingPunct="1">
      <a:defRPr sz="2400" kern="1200">
        <a:solidFill>
          <a:schemeClr val="tx1"/>
        </a:solidFill>
        <a:latin typeface="Arial" panose="020B0604020202020204" pitchFamily="34" charset="0"/>
        <a:ea typeface="Geneva"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24"/>
    <p:restoredTop sz="94692"/>
  </p:normalViewPr>
  <p:slideViewPr>
    <p:cSldViewPr>
      <p:cViewPr>
        <p:scale>
          <a:sx n="86" d="100"/>
          <a:sy n="86" d="100"/>
        </p:scale>
        <p:origin x="1128" y="45"/>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240"/>
    </p:cViewPr>
  </p:sorterViewPr>
  <p:notesViewPr>
    <p:cSldViewPr>
      <p:cViewPr varScale="1">
        <p:scale>
          <a:sx n="67" d="100"/>
          <a:sy n="67" d="100"/>
        </p:scale>
        <p:origin x="-270"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userId="e66935ed-fc6e-4d00-b37f-b43537a2475e" providerId="ADAL" clId="{05A85B8E-1669-44B2-ABF7-811EF180875C}"/>
    <pc:docChg chg="delSld">
      <pc:chgData name="Deborah" userId="e66935ed-fc6e-4d00-b37f-b43537a2475e" providerId="ADAL" clId="{05A85B8E-1669-44B2-ABF7-811EF180875C}" dt="2022-01-11T17:14:38.034" v="17" actId="47"/>
      <pc:docMkLst>
        <pc:docMk/>
      </pc:docMkLst>
      <pc:sldChg chg="del">
        <pc:chgData name="Deborah" userId="e66935ed-fc6e-4d00-b37f-b43537a2475e" providerId="ADAL" clId="{05A85B8E-1669-44B2-ABF7-811EF180875C}" dt="2022-01-11T17:14:36.109" v="14" actId="47"/>
        <pc:sldMkLst>
          <pc:docMk/>
          <pc:sldMk cId="0" sldId="283"/>
        </pc:sldMkLst>
      </pc:sldChg>
      <pc:sldChg chg="del">
        <pc:chgData name="Deborah" userId="e66935ed-fc6e-4d00-b37f-b43537a2475e" providerId="ADAL" clId="{05A85B8E-1669-44B2-ABF7-811EF180875C}" dt="2022-01-11T17:14:35.241" v="11" actId="47"/>
        <pc:sldMkLst>
          <pc:docMk/>
          <pc:sldMk cId="0" sldId="308"/>
        </pc:sldMkLst>
      </pc:sldChg>
      <pc:sldChg chg="del">
        <pc:chgData name="Deborah" userId="e66935ed-fc6e-4d00-b37f-b43537a2475e" providerId="ADAL" clId="{05A85B8E-1669-44B2-ABF7-811EF180875C}" dt="2022-01-11T17:14:34.664" v="9" actId="47"/>
        <pc:sldMkLst>
          <pc:docMk/>
          <pc:sldMk cId="0" sldId="326"/>
        </pc:sldMkLst>
      </pc:sldChg>
      <pc:sldChg chg="del">
        <pc:chgData name="Deborah" userId="e66935ed-fc6e-4d00-b37f-b43537a2475e" providerId="ADAL" clId="{05A85B8E-1669-44B2-ABF7-811EF180875C}" dt="2022-01-11T17:13:59.672" v="0" actId="47"/>
        <pc:sldMkLst>
          <pc:docMk/>
          <pc:sldMk cId="0" sldId="327"/>
        </pc:sldMkLst>
      </pc:sldChg>
      <pc:sldChg chg="del">
        <pc:chgData name="Deborah" userId="e66935ed-fc6e-4d00-b37f-b43537a2475e" providerId="ADAL" clId="{05A85B8E-1669-44B2-ABF7-811EF180875C}" dt="2022-01-11T17:14:21.174" v="8" actId="47"/>
        <pc:sldMkLst>
          <pc:docMk/>
          <pc:sldMk cId="0" sldId="355"/>
        </pc:sldMkLst>
      </pc:sldChg>
      <pc:sldChg chg="del">
        <pc:chgData name="Deborah" userId="e66935ed-fc6e-4d00-b37f-b43537a2475e" providerId="ADAL" clId="{05A85B8E-1669-44B2-ABF7-811EF180875C}" dt="2022-01-11T17:14:11.355" v="3" actId="47"/>
        <pc:sldMkLst>
          <pc:docMk/>
          <pc:sldMk cId="0" sldId="357"/>
        </pc:sldMkLst>
      </pc:sldChg>
      <pc:sldChg chg="del">
        <pc:chgData name="Deborah" userId="e66935ed-fc6e-4d00-b37f-b43537a2475e" providerId="ADAL" clId="{05A85B8E-1669-44B2-ABF7-811EF180875C}" dt="2022-01-11T17:14:12.990" v="4" actId="47"/>
        <pc:sldMkLst>
          <pc:docMk/>
          <pc:sldMk cId="0" sldId="358"/>
        </pc:sldMkLst>
      </pc:sldChg>
      <pc:sldChg chg="del">
        <pc:chgData name="Deborah" userId="e66935ed-fc6e-4d00-b37f-b43537a2475e" providerId="ADAL" clId="{05A85B8E-1669-44B2-ABF7-811EF180875C}" dt="2022-01-11T17:14:38.034" v="17" actId="47"/>
        <pc:sldMkLst>
          <pc:docMk/>
          <pc:sldMk cId="0" sldId="363"/>
        </pc:sldMkLst>
      </pc:sldChg>
      <pc:sldChg chg="del">
        <pc:chgData name="Deborah" userId="e66935ed-fc6e-4d00-b37f-b43537a2475e" providerId="ADAL" clId="{05A85B8E-1669-44B2-ABF7-811EF180875C}" dt="2022-01-11T17:14:13.652" v="5" actId="47"/>
        <pc:sldMkLst>
          <pc:docMk/>
          <pc:sldMk cId="0" sldId="372"/>
        </pc:sldMkLst>
      </pc:sldChg>
      <pc:sldChg chg="del">
        <pc:chgData name="Deborah" userId="e66935ed-fc6e-4d00-b37f-b43537a2475e" providerId="ADAL" clId="{05A85B8E-1669-44B2-ABF7-811EF180875C}" dt="2022-01-11T17:14:14.383" v="6" actId="47"/>
        <pc:sldMkLst>
          <pc:docMk/>
          <pc:sldMk cId="0" sldId="373"/>
        </pc:sldMkLst>
      </pc:sldChg>
      <pc:sldChg chg="del">
        <pc:chgData name="Deborah" userId="e66935ed-fc6e-4d00-b37f-b43537a2475e" providerId="ADAL" clId="{05A85B8E-1669-44B2-ABF7-811EF180875C}" dt="2022-01-11T17:14:15.450" v="7" actId="47"/>
        <pc:sldMkLst>
          <pc:docMk/>
          <pc:sldMk cId="0" sldId="374"/>
        </pc:sldMkLst>
      </pc:sldChg>
      <pc:sldChg chg="del">
        <pc:chgData name="Deborah" userId="e66935ed-fc6e-4d00-b37f-b43537a2475e" providerId="ADAL" clId="{05A85B8E-1669-44B2-ABF7-811EF180875C}" dt="2022-01-11T17:14:37.018" v="16" actId="47"/>
        <pc:sldMkLst>
          <pc:docMk/>
          <pc:sldMk cId="0" sldId="379"/>
        </pc:sldMkLst>
      </pc:sldChg>
      <pc:sldChg chg="del">
        <pc:chgData name="Deborah" userId="e66935ed-fc6e-4d00-b37f-b43537a2475e" providerId="ADAL" clId="{05A85B8E-1669-44B2-ABF7-811EF180875C}" dt="2022-01-11T17:14:34.999" v="10" actId="47"/>
        <pc:sldMkLst>
          <pc:docMk/>
          <pc:sldMk cId="0" sldId="380"/>
        </pc:sldMkLst>
      </pc:sldChg>
      <pc:sldChg chg="del">
        <pc:chgData name="Deborah" userId="e66935ed-fc6e-4d00-b37f-b43537a2475e" providerId="ADAL" clId="{05A85B8E-1669-44B2-ABF7-811EF180875C}" dt="2022-01-11T17:14:36.376" v="15" actId="47"/>
        <pc:sldMkLst>
          <pc:docMk/>
          <pc:sldMk cId="0" sldId="383"/>
        </pc:sldMkLst>
      </pc:sldChg>
      <pc:sldChg chg="del">
        <pc:chgData name="Deborah" userId="e66935ed-fc6e-4d00-b37f-b43537a2475e" providerId="ADAL" clId="{05A85B8E-1669-44B2-ABF7-811EF180875C}" dt="2022-01-11T17:14:35.791" v="13" actId="47"/>
        <pc:sldMkLst>
          <pc:docMk/>
          <pc:sldMk cId="0" sldId="384"/>
        </pc:sldMkLst>
      </pc:sldChg>
      <pc:sldChg chg="del">
        <pc:chgData name="Deborah" userId="e66935ed-fc6e-4d00-b37f-b43537a2475e" providerId="ADAL" clId="{05A85B8E-1669-44B2-ABF7-811EF180875C}" dt="2022-01-11T17:14:00.575" v="1" actId="47"/>
        <pc:sldMkLst>
          <pc:docMk/>
          <pc:sldMk cId="0" sldId="385"/>
        </pc:sldMkLst>
      </pc:sldChg>
      <pc:sldChg chg="del">
        <pc:chgData name="Deborah" userId="e66935ed-fc6e-4d00-b37f-b43537a2475e" providerId="ADAL" clId="{05A85B8E-1669-44B2-ABF7-811EF180875C}" dt="2022-01-11T17:14:35.493" v="12" actId="47"/>
        <pc:sldMkLst>
          <pc:docMk/>
          <pc:sldMk cId="0" sldId="386"/>
        </pc:sldMkLst>
      </pc:sldChg>
      <pc:sldChg chg="del">
        <pc:chgData name="Deborah" userId="e66935ed-fc6e-4d00-b37f-b43537a2475e" providerId="ADAL" clId="{05A85B8E-1669-44B2-ABF7-811EF180875C}" dt="2022-01-11T17:14:05.254" v="2" actId="47"/>
        <pc:sldMkLst>
          <pc:docMk/>
          <pc:sldMk cId="0" sldId="38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9E437D3C-0F86-6E4B-ACF3-D5179E88CEC2}"/>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Geneva" charset="0"/>
              </a:defRPr>
            </a:lvl1pPr>
          </a:lstStyle>
          <a:p>
            <a:pPr>
              <a:defRPr/>
            </a:pPr>
            <a:endParaRPr lang="en-US" altLang="en-US"/>
          </a:p>
        </p:txBody>
      </p:sp>
      <p:sp>
        <p:nvSpPr>
          <p:cNvPr id="105475" name="Rectangle 3">
            <a:extLst>
              <a:ext uri="{FF2B5EF4-FFF2-40B4-BE49-F238E27FC236}">
                <a16:creationId xmlns:a16="http://schemas.microsoft.com/office/drawing/2014/main" id="{87669512-A242-6447-AFCC-6907FDEAC6D1}"/>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Geneva" charset="0"/>
              </a:defRPr>
            </a:lvl1pPr>
          </a:lstStyle>
          <a:p>
            <a:pPr>
              <a:defRPr/>
            </a:pPr>
            <a:fld id="{6CF7B6BC-F4B2-4DE0-967D-A39E8D4B6C8C}" type="datetime1">
              <a:rPr lang="en-US" altLang="en-US"/>
              <a:pPr>
                <a:defRPr/>
              </a:pPr>
              <a:t>1/11/2022</a:t>
            </a:fld>
            <a:endParaRPr lang="en-US" altLang="en-US"/>
          </a:p>
        </p:txBody>
      </p:sp>
      <p:sp>
        <p:nvSpPr>
          <p:cNvPr id="105476" name="Rectangle 4">
            <a:extLst>
              <a:ext uri="{FF2B5EF4-FFF2-40B4-BE49-F238E27FC236}">
                <a16:creationId xmlns:a16="http://schemas.microsoft.com/office/drawing/2014/main" id="{BA758BCF-CEF7-734A-9CCA-7F8ED6055F4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Geneva" charset="0"/>
              </a:defRPr>
            </a:lvl1pPr>
          </a:lstStyle>
          <a:p>
            <a:pPr>
              <a:defRPr/>
            </a:pPr>
            <a:endParaRPr lang="en-US" altLang="en-US"/>
          </a:p>
        </p:txBody>
      </p:sp>
      <p:sp>
        <p:nvSpPr>
          <p:cNvPr id="105477" name="Rectangle 5">
            <a:extLst>
              <a:ext uri="{FF2B5EF4-FFF2-40B4-BE49-F238E27FC236}">
                <a16:creationId xmlns:a16="http://schemas.microsoft.com/office/drawing/2014/main" id="{C9C0AF7C-D158-0F4B-96F5-3036D34D409B}"/>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8ADD6675-F404-4711-9956-E346C0032E5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E2624F8E-BAB2-8A47-B1F6-FC628706A07E}"/>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291" name="Rectangle 3">
            <a:extLst>
              <a:ext uri="{FF2B5EF4-FFF2-40B4-BE49-F238E27FC236}">
                <a16:creationId xmlns:a16="http://schemas.microsoft.com/office/drawing/2014/main" id="{6A7E98EF-EC2E-1B43-BC1C-276CA6F821E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2052" name="Rectangle 4">
            <a:extLst>
              <a:ext uri="{FF2B5EF4-FFF2-40B4-BE49-F238E27FC236}">
                <a16:creationId xmlns:a16="http://schemas.microsoft.com/office/drawing/2014/main" id="{FA835F6F-77C8-4FDA-8C57-C92A5F8D9A4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AEDA2372-48A8-2F43-9955-41B360FBF938}"/>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2BDBF772-DEDD-734B-876F-EB2792A8B5DF}"/>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2295" name="Rectangle 7">
            <a:extLst>
              <a:ext uri="{FF2B5EF4-FFF2-40B4-BE49-F238E27FC236}">
                <a16:creationId xmlns:a16="http://schemas.microsoft.com/office/drawing/2014/main" id="{C1B4C4C3-3490-2E41-87CF-D01329A74486}"/>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4E7AB16-D2CF-4939-BE61-AFC986CA3B9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0"/>
        <a:cs typeface="MS PGothic" panose="020B0600070205080204" pitchFamily="34" charset="-128"/>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panose="020B0600070205080204" pitchFamily="34" charset="-128"/>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panose="020B0600070205080204" pitchFamily="34" charset="-128"/>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panose="020B0600070205080204" pitchFamily="34" charset="-128"/>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Slide Image Placeholder 1">
            <a:extLst>
              <a:ext uri="{FF2B5EF4-FFF2-40B4-BE49-F238E27FC236}">
                <a16:creationId xmlns:a16="http://schemas.microsoft.com/office/drawing/2014/main" id="{4C83B030-E4C0-434D-8D60-CACBB4DA1986}"/>
              </a:ext>
            </a:extLst>
          </p:cNvPr>
          <p:cNvSpPr>
            <a:spLocks noGrp="1" noRot="1" noChangeAspect="1" noChangeArrowheads="1" noTextEdit="1"/>
          </p:cNvSpPr>
          <p:nvPr>
            <p:ph type="sldImg"/>
          </p:nvPr>
        </p:nvSpPr>
        <p:spPr>
          <a:ln/>
        </p:spPr>
      </p:sp>
      <p:sp>
        <p:nvSpPr>
          <p:cNvPr id="5122" name="Notes Placeholder 2">
            <a:extLst>
              <a:ext uri="{FF2B5EF4-FFF2-40B4-BE49-F238E27FC236}">
                <a16:creationId xmlns:a16="http://schemas.microsoft.com/office/drawing/2014/main" id="{86CF8780-EA84-43FA-AD4C-4093BFAA12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Geneva" charset="-128"/>
              </a:rPr>
              <a:t>Be on time</a:t>
            </a:r>
            <a:r>
              <a:rPr lang="en-US" altLang="en-US">
                <a:latin typeface="Arial" panose="020B0604020202020204" pitchFamily="34" charset="0"/>
                <a:ea typeface="Geneva" charset="-128"/>
              </a:rPr>
              <a:t> so we can achieve the session</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s objectives.</a:t>
            </a:r>
          </a:p>
          <a:p>
            <a:r>
              <a:rPr lang="en-US" altLang="en-US" b="1">
                <a:latin typeface="Arial" panose="020B0604020202020204" pitchFamily="34" charset="0"/>
                <a:ea typeface="Geneva" charset="-128"/>
              </a:rPr>
              <a:t>Complete the readings and activities</a:t>
            </a:r>
            <a:r>
              <a:rPr lang="en-US" altLang="en-US">
                <a:latin typeface="Arial" panose="020B0604020202020204" pitchFamily="34" charset="0"/>
                <a:ea typeface="Geneva" charset="-128"/>
              </a:rPr>
              <a:t> and come prepared. If you don</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t participate, you</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ll get so much less out of it. So will everyone else!</a:t>
            </a:r>
          </a:p>
          <a:p>
            <a:r>
              <a:rPr lang="en-US" altLang="en-US" b="1">
                <a:latin typeface="Arial" panose="020B0604020202020204" pitchFamily="34" charset="0"/>
                <a:ea typeface="Geneva" charset="-128"/>
              </a:rPr>
              <a:t>Contact us if you are unable to attend class. </a:t>
            </a:r>
            <a:r>
              <a:rPr lang="en-US" altLang="en-US">
                <a:latin typeface="Arial" panose="020B0604020202020204" pitchFamily="34" charset="0"/>
                <a:ea typeface="Geneva" charset="-128"/>
              </a:rPr>
              <a:t>If you know you will miss more than one session, let</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s discuss if there may be a better time for you to take this class.</a:t>
            </a:r>
          </a:p>
          <a:p>
            <a:endParaRPr lang="en-US" altLang="en-US">
              <a:latin typeface="Arial" panose="020B0604020202020204" pitchFamily="34" charset="0"/>
              <a:ea typeface="Geneva" charset="-128"/>
            </a:endParaRPr>
          </a:p>
        </p:txBody>
      </p:sp>
      <p:sp>
        <p:nvSpPr>
          <p:cNvPr id="5123" name="Slide Number Placeholder 3">
            <a:extLst>
              <a:ext uri="{FF2B5EF4-FFF2-40B4-BE49-F238E27FC236}">
                <a16:creationId xmlns:a16="http://schemas.microsoft.com/office/drawing/2014/main" id="{A5FDC346-2E13-4385-9CB6-BEA4F9E7EC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Geneva" charset="-128"/>
                <a:cs typeface="MS PGothic" panose="020B0600070205080204" pitchFamily="34" charset="-128"/>
              </a:defRPr>
            </a:lvl1pPr>
            <a:lvl2pPr marL="742950" indent="-285750">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spcBef>
                <a:spcPct val="0"/>
              </a:spcBef>
            </a:pPr>
            <a:fld id="{3895932D-9E37-41E5-A52A-6CE0E7A5D11A}"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B44CDE15-8DFB-4D55-88E5-E3BE1E417F0F}"/>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FF82C2D4-05F0-4B8B-A94E-40DEB550D2F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lstStyle/>
          <a:p>
            <a:r>
              <a:rPr lang="en-US" altLang="en-US" dirty="0">
                <a:latin typeface="Arial" panose="020B0604020202020204" pitchFamily="34" charset="0"/>
                <a:ea typeface="Geneva" charset="-128"/>
              </a:rPr>
              <a:t>One way to look at spiritual growth is how people at different stages of their faith might describe their relationship with Jesus. We have used broad categorizes for these stages. Another way to look at this would be in terms of our relationship with God, growing from strangers to acquaintances, friends, good friends, and intimate friends. These are broad categories, but they give us an idea of what our relationship with Jesus might look like as we grow in faith. These stages are not rigid in nature but flexible and fluid. The faith journey, like any journey, is filled with twists and turns. </a:t>
            </a:r>
          </a:p>
          <a:p>
            <a:r>
              <a:rPr lang="en-US" altLang="en-US" dirty="0">
                <a:latin typeface="Arial" panose="020B0604020202020204" pitchFamily="34" charset="0"/>
                <a:ea typeface="Geneva" charset="-128"/>
              </a:rPr>
              <a:t>Consider your reflections on the readings and share (in pairs, if the group is large) where you see yourself in relationship with God at this point in your journey. </a:t>
            </a:r>
          </a:p>
          <a:p>
            <a:r>
              <a:rPr lang="en-US" altLang="en-US" dirty="0">
                <a:latin typeface="Arial" panose="020B0604020202020204" pitchFamily="34" charset="0"/>
                <a:ea typeface="Geneva" charset="-128"/>
              </a:rPr>
              <a:t>Knowing where we see ourselves now helps us begin to identify next steps as we continually grow and move more deeply into living a Christ-centered life. </a:t>
            </a:r>
          </a:p>
          <a:p>
            <a:r>
              <a:rPr lang="en-US" altLang="en-US" dirty="0">
                <a:latin typeface="Arial" panose="020B0604020202020204" pitchFamily="34" charset="0"/>
                <a:ea typeface="Geneva" charset="-128"/>
              </a:rPr>
              <a:t>What helps us grow in this relationship? </a:t>
            </a:r>
            <a:r>
              <a:rPr lang="en-US" altLang="en-US" b="1" dirty="0">
                <a:latin typeface="Arial" panose="020B0604020202020204" pitchFamily="34" charset="0"/>
                <a:ea typeface="Geneva" charset="-128"/>
              </a:rPr>
              <a:t>How do we move from exploring to centering on Christ?</a:t>
            </a:r>
          </a:p>
          <a:p>
            <a:endParaRPr lang="en-US" altLang="en-US" dirty="0">
              <a:latin typeface="Arial" panose="020B0604020202020204" pitchFamily="34" charset="0"/>
              <a:ea typeface="Geneva" charset="-128"/>
            </a:endParaRPr>
          </a:p>
        </p:txBody>
      </p:sp>
      <p:sp>
        <p:nvSpPr>
          <p:cNvPr id="25603" name="Date Placeholder 3">
            <a:extLst>
              <a:ext uri="{FF2B5EF4-FFF2-40B4-BE49-F238E27FC236}">
                <a16:creationId xmlns:a16="http://schemas.microsoft.com/office/drawing/2014/main" id="{279295AD-5DE8-4E6E-A4F9-A12A497C4B73}"/>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lstStyle>
            <a:lvl1pPr defTabSz="903288">
              <a:spcBef>
                <a:spcPct val="30000"/>
              </a:spcBef>
              <a:defRPr sz="1200">
                <a:solidFill>
                  <a:schemeClr val="tx1"/>
                </a:solidFill>
                <a:latin typeface="Arial" panose="020B0604020202020204" pitchFamily="34" charset="0"/>
                <a:ea typeface="Geneva" charset="-128"/>
                <a:cs typeface="MS PGothic" panose="020B0600070205080204" pitchFamily="34" charset="-128"/>
              </a:defRPr>
            </a:lvl1pPr>
            <a:lvl2pPr marL="742950" indent="-28575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eaLnBrk="1" hangingPunct="1">
              <a:spcBef>
                <a:spcPct val="0"/>
              </a:spcBef>
            </a:pPr>
            <a:r>
              <a:rPr lang="en-US" altLang="en-US"/>
              <a:t>June 17, 2009</a:t>
            </a:r>
          </a:p>
        </p:txBody>
      </p:sp>
      <p:sp>
        <p:nvSpPr>
          <p:cNvPr id="25604" name="Slide Number Placeholder 4">
            <a:extLst>
              <a:ext uri="{FF2B5EF4-FFF2-40B4-BE49-F238E27FC236}">
                <a16:creationId xmlns:a16="http://schemas.microsoft.com/office/drawing/2014/main" id="{C96B062B-48FF-41D5-B476-D29DFF6D0E7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nchor="b"/>
          <a:lstStyle>
            <a:lvl1pPr defTabSz="903288">
              <a:spcBef>
                <a:spcPct val="30000"/>
              </a:spcBef>
              <a:defRPr sz="1200">
                <a:solidFill>
                  <a:schemeClr val="tx1"/>
                </a:solidFill>
                <a:latin typeface="Arial" panose="020B0604020202020204" pitchFamily="34" charset="0"/>
                <a:ea typeface="Geneva" charset="-128"/>
                <a:cs typeface="MS PGothic" panose="020B0600070205080204" pitchFamily="34" charset="-128"/>
              </a:defRPr>
            </a:lvl1pPr>
            <a:lvl2pPr marL="742950" indent="-28575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eaLnBrk="1" hangingPunct="1">
              <a:spcBef>
                <a:spcPct val="0"/>
              </a:spcBef>
            </a:pPr>
            <a:fld id="{19B3B5DE-5902-4178-8C4F-80B7ED7D1FAF}" type="slidenum">
              <a:rPr lang="en-US" altLang="en-US"/>
              <a:pPr algn="r" eaLnBrk="1" hangingPunct="1">
                <a:spcBef>
                  <a:spcPct val="0"/>
                </a:spcBef>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FEFAE89E-ED6C-4FD6-9773-8C06FC7A2841}"/>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1AC1B8BC-5291-4DD3-B83A-C4BE9160D733}"/>
              </a:ext>
            </a:extLst>
          </p:cNvPr>
          <p:cNvSpPr>
            <a:spLocks noGrp="1"/>
          </p:cNvSpPr>
          <p:nvPr>
            <p:ph type="body" idx="1"/>
          </p:nvPr>
        </p:nvSpPr>
        <p:spPr>
          <a:xfrm>
            <a:off x="685800" y="4343400"/>
            <a:ext cx="5486400" cy="43783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lstStyle/>
          <a:p>
            <a:r>
              <a:rPr lang="en-US" altLang="en-US">
                <a:latin typeface="Arial" panose="020B0604020202020204" pitchFamily="34" charset="0"/>
                <a:ea typeface="Geneva" charset="-128"/>
              </a:rPr>
              <a:t>If we look first at God</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s role in this process, we find that God is at work in our lives in different ways as we grow in our faith. John Wesley described this as God</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s Grace that is shown to us in three different ways.</a:t>
            </a:r>
          </a:p>
          <a:p>
            <a:r>
              <a:rPr lang="en-US" altLang="en-US" b="1" i="1">
                <a:latin typeface="Arial" panose="020B0604020202020204" pitchFamily="34" charset="0"/>
                <a:ea typeface="Geneva" charset="-128"/>
              </a:rPr>
              <a:t>Prevenient Grace</a:t>
            </a:r>
            <a:r>
              <a:rPr lang="en-US" altLang="en-US" b="1">
                <a:latin typeface="Arial" panose="020B0604020202020204" pitchFamily="34" charset="0"/>
                <a:ea typeface="Geneva" charset="-128"/>
              </a:rPr>
              <a:t> </a:t>
            </a:r>
            <a:r>
              <a:rPr lang="en-US" altLang="en-US">
                <a:latin typeface="Arial" panose="020B0604020202020204" pitchFamily="34" charset="0"/>
                <a:ea typeface="Geneva" charset="-128"/>
              </a:rPr>
              <a:t>means that God meets us where we are, before we have made any decision to follow God. It exists prior to and without reference to anything we may have done. God is calling all persons into relationship, and we can choose how we will respond. Some of us will ignore this call.</a:t>
            </a:r>
          </a:p>
          <a:p>
            <a:r>
              <a:rPr lang="en-US" altLang="en-US">
                <a:latin typeface="Arial" panose="020B0604020202020204" pitchFamily="34" charset="0"/>
                <a:ea typeface="Geneva" charset="-128"/>
              </a:rPr>
              <a:t>If we choose to become disciples of Christ, we are </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justified</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 by grace. </a:t>
            </a:r>
            <a:r>
              <a:rPr lang="en-US" altLang="ja-JP" b="1" i="1">
                <a:latin typeface="Arial" panose="020B0604020202020204" pitchFamily="34" charset="0"/>
                <a:ea typeface="Geneva" charset="-128"/>
              </a:rPr>
              <a:t>Justifying Grace</a:t>
            </a:r>
            <a:r>
              <a:rPr lang="en-US" altLang="ja-JP" b="1">
                <a:latin typeface="Arial" panose="020B0604020202020204" pitchFamily="34" charset="0"/>
                <a:ea typeface="Geneva" charset="-128"/>
              </a:rPr>
              <a:t> </a:t>
            </a:r>
            <a:r>
              <a:rPr lang="en-US" altLang="ja-JP">
                <a:latin typeface="Arial" panose="020B0604020202020204" pitchFamily="34" charset="0"/>
                <a:ea typeface="Geneva" charset="-128"/>
              </a:rPr>
              <a:t>is offered by God to all people; we receive it by faith and trust in Christ, through whom God pardons us of sin. This justifying grace cancels our guilt and empowers us to resist the power of sin and to fully love God and neighbor. Wesley believed that justification occurs in different ways for different people. It may happen in one transforming moment, as in response to an altar call, or it may involve a series of decisions across time.</a:t>
            </a:r>
          </a:p>
          <a:p>
            <a:r>
              <a:rPr lang="en-US" altLang="en-US">
                <a:latin typeface="Arial" panose="020B0604020202020204" pitchFamily="34" charset="0"/>
                <a:ea typeface="Geneva" charset="-128"/>
              </a:rPr>
              <a:t>But, we are never done. We continue to work out our salvation as we grow in faith. Through </a:t>
            </a:r>
            <a:r>
              <a:rPr lang="en-US" altLang="en-US" b="1" i="1">
                <a:latin typeface="Arial" panose="020B0604020202020204" pitchFamily="34" charset="0"/>
                <a:ea typeface="Geneva" charset="-128"/>
              </a:rPr>
              <a:t>Sanctifying Grace</a:t>
            </a:r>
            <a:r>
              <a:rPr lang="en-US" altLang="en-US" b="1">
                <a:latin typeface="Arial" panose="020B0604020202020204" pitchFamily="34" charset="0"/>
                <a:ea typeface="Geneva" charset="-128"/>
              </a:rPr>
              <a:t> </a:t>
            </a:r>
            <a:r>
              <a:rPr lang="en-US" altLang="en-US">
                <a:latin typeface="Arial" panose="020B0604020202020204" pitchFamily="34" charset="0"/>
                <a:ea typeface="Geneva" charset="-128"/>
              </a:rPr>
              <a:t>we learn that it is not </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all about me,</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 and we participate in God</a:t>
            </a:r>
            <a:r>
              <a:rPr lang="ja-JP" altLang="en-US">
                <a:latin typeface="Arial" panose="020B0604020202020204" pitchFamily="34" charset="0"/>
                <a:ea typeface="Geneva" charset="-128"/>
              </a:rPr>
              <a:t>’</a:t>
            </a:r>
            <a:r>
              <a:rPr lang="en-US" altLang="ja-JP">
                <a:latin typeface="Arial" panose="020B0604020202020204" pitchFamily="34" charset="0"/>
                <a:ea typeface="Geneva" charset="-128"/>
              </a:rPr>
              <a:t>s redemption of the world. Sanctifying Grace sustains disciples on the journey toward perfection of love: genuine love for God with heart, soul, mind, and strength, and love for our neighbors as for ourselves. </a:t>
            </a:r>
          </a:p>
          <a:p>
            <a:endParaRPr lang="en-US" altLang="en-US">
              <a:latin typeface="Arial" panose="020B0604020202020204" pitchFamily="34" charset="0"/>
              <a:ea typeface="Geneva" charset="-128"/>
            </a:endParaRPr>
          </a:p>
        </p:txBody>
      </p:sp>
      <p:sp>
        <p:nvSpPr>
          <p:cNvPr id="29699" name="Slide Number Placeholder 3">
            <a:extLst>
              <a:ext uri="{FF2B5EF4-FFF2-40B4-BE49-F238E27FC236}">
                <a16:creationId xmlns:a16="http://schemas.microsoft.com/office/drawing/2014/main" id="{9FEBEFCB-E067-402D-A29C-AF38D371D9F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nchor="b"/>
          <a:lstStyle>
            <a:lvl1pPr defTabSz="903288">
              <a:spcBef>
                <a:spcPct val="30000"/>
              </a:spcBef>
              <a:defRPr sz="1200">
                <a:solidFill>
                  <a:schemeClr val="tx1"/>
                </a:solidFill>
                <a:latin typeface="Arial" panose="020B0604020202020204" pitchFamily="34" charset="0"/>
                <a:ea typeface="Geneva" charset="-128"/>
                <a:cs typeface="MS PGothic" panose="020B0600070205080204" pitchFamily="34" charset="-128"/>
              </a:defRPr>
            </a:lvl1pPr>
            <a:lvl2pPr marL="742950" indent="-28575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eaLnBrk="1" hangingPunct="1">
              <a:spcBef>
                <a:spcPct val="0"/>
              </a:spcBef>
            </a:pPr>
            <a:fld id="{2A0A2336-A31D-4954-8AB9-A2D6497129B4}" type="slidenum">
              <a:rPr lang="en-US" altLang="en-US"/>
              <a:pPr algn="r" eaLnBrk="1" hangingPunct="1">
                <a:spcBef>
                  <a:spcPct val="0"/>
                </a:spcBef>
              </a:pPr>
              <a:t>3</a:t>
            </a:fld>
            <a:endParaRPr lang="en-US" altLang="en-US"/>
          </a:p>
        </p:txBody>
      </p:sp>
      <p:sp>
        <p:nvSpPr>
          <p:cNvPr id="29700" name="Date Placeholder 4">
            <a:extLst>
              <a:ext uri="{FF2B5EF4-FFF2-40B4-BE49-F238E27FC236}">
                <a16:creationId xmlns:a16="http://schemas.microsoft.com/office/drawing/2014/main" id="{AB720953-502E-4C3C-B117-B7B26D14A438}"/>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lstStyle>
            <a:lvl1pPr defTabSz="903288">
              <a:spcBef>
                <a:spcPct val="30000"/>
              </a:spcBef>
              <a:defRPr sz="1200">
                <a:solidFill>
                  <a:schemeClr val="tx1"/>
                </a:solidFill>
                <a:latin typeface="Arial" panose="020B0604020202020204" pitchFamily="34" charset="0"/>
                <a:ea typeface="Geneva" charset="-128"/>
                <a:cs typeface="MS PGothic" panose="020B0600070205080204" pitchFamily="34" charset="-128"/>
              </a:defRPr>
            </a:lvl1pPr>
            <a:lvl2pPr marL="742950" indent="-28575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eaLnBrk="1" hangingPunct="1">
              <a:spcBef>
                <a:spcPct val="0"/>
              </a:spcBef>
            </a:pPr>
            <a:r>
              <a:rPr lang="en-US" altLang="en-US"/>
              <a:t>June 17, 2009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47E874CB-8C00-4EC3-B47D-B193695408B8}"/>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815E9B4E-A6B9-4B4F-8FF2-6EDF8FE7D6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lstStyle/>
          <a:p>
            <a:r>
              <a:rPr lang="en-US" altLang="en-US" b="1" dirty="0">
                <a:latin typeface="Arial" panose="020B0604020202020204" pitchFamily="34" charset="0"/>
                <a:ea typeface="Geneva" charset="-128"/>
              </a:rPr>
              <a:t>So, what is your next step? </a:t>
            </a:r>
          </a:p>
          <a:p>
            <a:r>
              <a:rPr lang="en-US" altLang="en-US" dirty="0">
                <a:latin typeface="Arial" panose="020B0604020202020204" pitchFamily="34" charset="0"/>
                <a:ea typeface="Geneva" charset="-128"/>
              </a:rPr>
              <a:t>Spiritual practices are an expression of loving God and others. God changes us through these practices, and as we change, the ways in which we practice these disciplines will also change. This chart offers one idea of how these practices might change. You may develop your own chart to record your journey along the discipleship pathway. </a:t>
            </a:r>
          </a:p>
          <a:p>
            <a:r>
              <a:rPr lang="en-US" altLang="en-US" dirty="0">
                <a:latin typeface="Arial" panose="020B0604020202020204" pitchFamily="34" charset="0"/>
                <a:ea typeface="Geneva" charset="-128"/>
              </a:rPr>
              <a:t>Growth in one discipline does not necessarily correspond with growth in other areas. You can be exploring one practice and going deeper in another. And of course, growth in these practices does not necessarily correspond with growth in our beliefs. Sometimes we change our belief, and one of these practices changes as a result. Other times, we begin with changing our actions, and through the practice of these spiritual disciplines our beliefs are changed. </a:t>
            </a:r>
          </a:p>
          <a:p>
            <a:r>
              <a:rPr lang="en-US" altLang="en-US" dirty="0">
                <a:latin typeface="Arial" panose="020B0604020202020204" pitchFamily="34" charset="0"/>
                <a:ea typeface="Geneva" charset="-128"/>
              </a:rPr>
              <a:t>Once again, growth is not ever as linear as this table indicates. The discipleship pathway is seldom a straight line, and there will be times of regression. It is a true path nevertheless, and the important thing is to keep following Jesus down the path. Wherever you are right now is great, but one thing is certain: it is not where you are supposed to stay indefinitely. God is never through with us.</a:t>
            </a:r>
          </a:p>
          <a:p>
            <a:r>
              <a:rPr lang="en-US" altLang="en-US" b="1" dirty="0">
                <a:latin typeface="Arial" panose="020B0604020202020204" pitchFamily="34" charset="0"/>
                <a:ea typeface="Geneva" charset="-128"/>
              </a:rPr>
              <a:t>Think about where you are and what your next step could be to make God</a:t>
            </a:r>
            <a:r>
              <a:rPr lang="ja-JP" altLang="en-US" b="1" dirty="0">
                <a:latin typeface="Arial" panose="020B0604020202020204" pitchFamily="34" charset="0"/>
                <a:ea typeface="Geneva" charset="-128"/>
              </a:rPr>
              <a:t>’</a:t>
            </a:r>
            <a:r>
              <a:rPr lang="en-US" altLang="ja-JP" b="1" dirty="0">
                <a:latin typeface="Arial" panose="020B0604020202020204" pitchFamily="34" charset="0"/>
                <a:ea typeface="Geneva" charset="-128"/>
              </a:rPr>
              <a:t>s love real in the world.</a:t>
            </a:r>
          </a:p>
          <a:p>
            <a:endParaRPr lang="en-US" altLang="en-US" dirty="0">
              <a:latin typeface="Arial" panose="020B0604020202020204" pitchFamily="34" charset="0"/>
              <a:ea typeface="Geneva" charset="-128"/>
            </a:endParaRPr>
          </a:p>
        </p:txBody>
      </p:sp>
      <p:sp>
        <p:nvSpPr>
          <p:cNvPr id="41987" name="Date Placeholder 3">
            <a:extLst>
              <a:ext uri="{FF2B5EF4-FFF2-40B4-BE49-F238E27FC236}">
                <a16:creationId xmlns:a16="http://schemas.microsoft.com/office/drawing/2014/main" id="{2A662B40-EFB7-4708-B52D-7E207FBE8531}"/>
              </a:ext>
            </a:extLst>
          </p:cNvPr>
          <p:cNvSpPr txBox="1">
            <a:spLocks noGrp="1"/>
          </p:cNvSpPr>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lstStyle>
            <a:lvl1pPr defTabSz="903288">
              <a:spcBef>
                <a:spcPct val="30000"/>
              </a:spcBef>
              <a:defRPr sz="1200">
                <a:solidFill>
                  <a:schemeClr val="tx1"/>
                </a:solidFill>
                <a:latin typeface="Arial" panose="020B0604020202020204" pitchFamily="34" charset="0"/>
                <a:ea typeface="Geneva" charset="-128"/>
                <a:cs typeface="MS PGothic" panose="020B0600070205080204" pitchFamily="34" charset="-128"/>
              </a:defRPr>
            </a:lvl1pPr>
            <a:lvl2pPr marL="742950" indent="-28575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eaLnBrk="1" hangingPunct="1">
              <a:spcBef>
                <a:spcPct val="0"/>
              </a:spcBef>
            </a:pPr>
            <a:r>
              <a:rPr lang="en-US" altLang="en-US"/>
              <a:t>June 17, 2009</a:t>
            </a:r>
          </a:p>
        </p:txBody>
      </p:sp>
      <p:sp>
        <p:nvSpPr>
          <p:cNvPr id="41988" name="Slide Number Placeholder 4">
            <a:extLst>
              <a:ext uri="{FF2B5EF4-FFF2-40B4-BE49-F238E27FC236}">
                <a16:creationId xmlns:a16="http://schemas.microsoft.com/office/drawing/2014/main" id="{D14C8ACE-2287-4983-BBDB-141B544B0D98}"/>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98" tIns="45199" rIns="90398" bIns="45199" anchor="b"/>
          <a:lstStyle>
            <a:lvl1pPr defTabSz="903288">
              <a:spcBef>
                <a:spcPct val="30000"/>
              </a:spcBef>
              <a:defRPr sz="1200">
                <a:solidFill>
                  <a:schemeClr val="tx1"/>
                </a:solidFill>
                <a:latin typeface="Arial" panose="020B0604020202020204" pitchFamily="34" charset="0"/>
                <a:ea typeface="Geneva" charset="-128"/>
                <a:cs typeface="MS PGothic" panose="020B0600070205080204" pitchFamily="34" charset="-128"/>
              </a:defRPr>
            </a:lvl1pPr>
            <a:lvl2pPr marL="742950" indent="-28575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2pPr>
            <a:lvl3pPr marL="11430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4pPr>
            <a:lvl5pPr marL="2057400" indent="-228600" defTabSz="903288">
              <a:spcBef>
                <a:spcPct val="30000"/>
              </a:spcBef>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5pPr>
            <a:lvl6pPr marL="25146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6pPr>
            <a:lvl7pPr marL="29718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7pPr>
            <a:lvl8pPr marL="34290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8pPr>
            <a:lvl9pPr marL="3886200" indent="-228600" defTabSz="903288"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cs typeface="MS PGothic" panose="020B0600070205080204" pitchFamily="34" charset="-128"/>
              </a:defRPr>
            </a:lvl9pPr>
          </a:lstStyle>
          <a:p>
            <a:pPr algn="r" eaLnBrk="1" hangingPunct="1">
              <a:spcBef>
                <a:spcPct val="0"/>
              </a:spcBef>
            </a:pPr>
            <a:fld id="{4D1B41AE-D0BB-489F-9F33-ABC6ADAF26A7}" type="slidenum">
              <a:rPr lang="en-US" altLang="en-US"/>
              <a:pPr algn="r" eaLnBrk="1" hangingPunct="1">
                <a:spcBef>
                  <a:spcPct val="0"/>
                </a:spcBef>
              </a:pPr>
              <a:t>4</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7065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350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5768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479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62483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5600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2135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1223393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206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9315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6042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master">
            <a:extLst>
              <a:ext uri="{FF2B5EF4-FFF2-40B4-BE49-F238E27FC236}">
                <a16:creationId xmlns:a16="http://schemas.microsoft.com/office/drawing/2014/main" id="{C8D73402-D132-45A9-9D4C-9AA525D2F9A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35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1"/>
          </a:solidFill>
          <a:latin typeface="+mj-lt"/>
          <a:ea typeface="Geneva" charset="0"/>
          <a:cs typeface="MS PGothic" panose="020B0600070205080204" pitchFamily="34" charset="-128"/>
        </a:defRPr>
      </a:lvl1pPr>
      <a:lvl2pPr algn="ctr" rtl="0" eaLnBrk="0" fontAlgn="base" hangingPunct="0">
        <a:spcBef>
          <a:spcPct val="0"/>
        </a:spcBef>
        <a:spcAft>
          <a:spcPct val="0"/>
        </a:spcAft>
        <a:defRPr sz="4400">
          <a:solidFill>
            <a:schemeClr val="tx1"/>
          </a:solidFill>
          <a:latin typeface="Calibri" charset="0"/>
          <a:ea typeface="Geneva" charset="0"/>
          <a:cs typeface="MS PGothic" panose="020B0600070205080204" pitchFamily="34" charset="-128"/>
        </a:defRPr>
      </a:lvl2pPr>
      <a:lvl3pPr algn="ctr" rtl="0" eaLnBrk="0" fontAlgn="base" hangingPunct="0">
        <a:spcBef>
          <a:spcPct val="0"/>
        </a:spcBef>
        <a:spcAft>
          <a:spcPct val="0"/>
        </a:spcAft>
        <a:defRPr sz="4400">
          <a:solidFill>
            <a:schemeClr val="tx1"/>
          </a:solidFill>
          <a:latin typeface="Calibri" charset="0"/>
          <a:ea typeface="Geneva" charset="0"/>
          <a:cs typeface="MS PGothic" panose="020B0600070205080204" pitchFamily="34" charset="-128"/>
        </a:defRPr>
      </a:lvl3pPr>
      <a:lvl4pPr algn="ctr" rtl="0" eaLnBrk="0" fontAlgn="base" hangingPunct="0">
        <a:spcBef>
          <a:spcPct val="0"/>
        </a:spcBef>
        <a:spcAft>
          <a:spcPct val="0"/>
        </a:spcAft>
        <a:defRPr sz="4400">
          <a:solidFill>
            <a:schemeClr val="tx1"/>
          </a:solidFill>
          <a:latin typeface="Calibri" charset="0"/>
          <a:ea typeface="Geneva" charset="0"/>
          <a:cs typeface="MS PGothic" panose="020B0600070205080204" pitchFamily="34" charset="-128"/>
        </a:defRPr>
      </a:lvl4pPr>
      <a:lvl5pPr algn="ctr" rtl="0" eaLnBrk="0" fontAlgn="base" hangingPunct="0">
        <a:spcBef>
          <a:spcPct val="0"/>
        </a:spcBef>
        <a:spcAft>
          <a:spcPct val="0"/>
        </a:spcAft>
        <a:defRPr sz="4400">
          <a:solidFill>
            <a:schemeClr val="tx1"/>
          </a:solidFill>
          <a:latin typeface="Calibri" charset="0"/>
          <a:ea typeface="Geneva" charset="0"/>
          <a:cs typeface="MS PGothic" panose="020B0600070205080204" pitchFamily="34" charset="-128"/>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Geneva" charset="0"/>
          <a:cs typeface="MS PGothic" panose="020B0600070205080204" pitchFamily="34" charset="-128"/>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S PGothic" panose="020B0600070205080204" pitchFamily="34" charset="-128"/>
          <a:cs typeface="MS PGothic" panose="020B0600070205080204" pitchFamily="34" charset="-128"/>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S PGothic" panose="020B0600070205080204" pitchFamily="34" charset="-128"/>
          <a:cs typeface="MS PGothic" panose="020B0600070205080204" pitchFamily="34" charset="-128"/>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cs typeface="MS PGothic" panose="020B0600070205080204" pitchFamily="34" charset="-128"/>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cs typeface="MS PGothic" panose="020B0600070205080204" pitchFamily="34" charset="-128"/>
        </a:defRPr>
      </a:lvl5pPr>
      <a:lvl6pPr marL="2514600" indent="-228600" algn="l" rtl="0" fontAlgn="base">
        <a:spcBef>
          <a:spcPct val="20000"/>
        </a:spcBef>
        <a:spcAft>
          <a:spcPct val="0"/>
        </a:spcAft>
        <a:buFont typeface="Arial"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Font typeface="Arial"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Font typeface="Arial"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Font typeface="Arial"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5" descr="TexturedBack.jpg">
            <a:extLst>
              <a:ext uri="{FF2B5EF4-FFF2-40B4-BE49-F238E27FC236}">
                <a16:creationId xmlns:a16="http://schemas.microsoft.com/office/drawing/2014/main" id="{CAA83C28-5762-4C96-B090-909E7AFDE1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Title 1">
            <a:extLst>
              <a:ext uri="{FF2B5EF4-FFF2-40B4-BE49-F238E27FC236}">
                <a16:creationId xmlns:a16="http://schemas.microsoft.com/office/drawing/2014/main" id="{7B892BF8-1066-43F5-89AA-741F0F95D541}"/>
              </a:ext>
            </a:extLst>
          </p:cNvPr>
          <p:cNvSpPr>
            <a:spLocks noGrp="1"/>
          </p:cNvSpPr>
          <p:nvPr>
            <p:ph type="title"/>
          </p:nvPr>
        </p:nvSpPr>
        <p:spPr bwMode="auto">
          <a:xfrm>
            <a:off x="0" y="8382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i="1">
                <a:latin typeface="Trajan Pro" charset="0"/>
                <a:ea typeface="Geneva" charset="-128"/>
              </a:rPr>
              <a:t>A DISCIPLE’S PATH</a:t>
            </a:r>
            <a:endParaRPr lang="en-US" altLang="en-US" sz="3200" b="1">
              <a:solidFill>
                <a:srgbClr val="FF0000"/>
              </a:solidFill>
              <a:latin typeface="Trajan Pro" charset="0"/>
              <a:ea typeface="Geneva" charset="-128"/>
            </a:endParaRPr>
          </a:p>
        </p:txBody>
      </p:sp>
      <p:sp>
        <p:nvSpPr>
          <p:cNvPr id="4099" name="Content Placeholder 2">
            <a:extLst>
              <a:ext uri="{FF2B5EF4-FFF2-40B4-BE49-F238E27FC236}">
                <a16:creationId xmlns:a16="http://schemas.microsoft.com/office/drawing/2014/main" id="{EB3F91C1-DECB-46DD-B607-CA959478C211}"/>
              </a:ext>
            </a:extLst>
          </p:cNvPr>
          <p:cNvSpPr>
            <a:spLocks noGrp="1"/>
          </p:cNvSpPr>
          <p:nvPr>
            <p:ph idx="1"/>
          </p:nvPr>
        </p:nvSpPr>
        <p:spPr bwMode="auto">
          <a:xfrm>
            <a:off x="457200" y="18288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ctr">
              <a:buFont typeface="Arial" panose="020B0604020202020204" pitchFamily="34" charset="0"/>
              <a:buNone/>
            </a:pPr>
            <a:endParaRPr lang="en-US" altLang="en-US" sz="3600" b="1">
              <a:solidFill>
                <a:srgbClr val="FF0000"/>
              </a:solidFill>
              <a:latin typeface="Trajan Pro" charset="0"/>
              <a:ea typeface="Geneva" charset="-128"/>
            </a:endParaRPr>
          </a:p>
          <a:p>
            <a:pPr algn="ctr">
              <a:buFont typeface="Arial" panose="020B0604020202020204" pitchFamily="34" charset="0"/>
              <a:buNone/>
            </a:pPr>
            <a:r>
              <a:rPr lang="en-US" altLang="en-US" sz="3600" b="1">
                <a:solidFill>
                  <a:srgbClr val="FF0000"/>
                </a:solidFill>
                <a:latin typeface="Trajan Pro" charset="0"/>
                <a:ea typeface="Geneva" charset="-128"/>
              </a:rPr>
              <a:t>SESSION 1</a:t>
            </a:r>
          </a:p>
          <a:p>
            <a:pPr algn="ctr">
              <a:buFont typeface="Arial" panose="020B0604020202020204" pitchFamily="34" charset="0"/>
              <a:buNone/>
            </a:pPr>
            <a:r>
              <a:rPr lang="en-US" altLang="en-US" sz="3600" b="1">
                <a:latin typeface="Trajan Pro" charset="0"/>
                <a:ea typeface="Geneva" charset="-128"/>
              </a:rPr>
              <a:t>A DISCIPLE’S PATH DEFINED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TexturedBack.jpg">
            <a:extLst>
              <a:ext uri="{FF2B5EF4-FFF2-40B4-BE49-F238E27FC236}">
                <a16:creationId xmlns:a16="http://schemas.microsoft.com/office/drawing/2014/main" id="{0750F22C-09F1-4AB0-B054-C8531E2A84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1" descr="4-relationship-stages--New1.jpg">
            <a:extLst>
              <a:ext uri="{FF2B5EF4-FFF2-40B4-BE49-F238E27FC236}">
                <a16:creationId xmlns:a16="http://schemas.microsoft.com/office/drawing/2014/main" id="{E404D79D-52E8-4564-BC26-58F9931222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7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MCj04363920000[1]">
            <a:extLst>
              <a:ext uri="{FF2B5EF4-FFF2-40B4-BE49-F238E27FC236}">
                <a16:creationId xmlns:a16="http://schemas.microsoft.com/office/drawing/2014/main" id="{FEFFF293-58E8-464B-8750-DDFB5A16E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648200"/>
            <a:ext cx="611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1" descr="6-god's-role.jpg">
            <a:extLst>
              <a:ext uri="{FF2B5EF4-FFF2-40B4-BE49-F238E27FC236}">
                <a16:creationId xmlns:a16="http://schemas.microsoft.com/office/drawing/2014/main" id="{59D64DD4-BEB4-46EB-A2CC-600F8E6B44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12-practices-changeB.jpg">
            <a:extLst>
              <a:ext uri="{FF2B5EF4-FFF2-40B4-BE49-F238E27FC236}">
                <a16:creationId xmlns:a16="http://schemas.microsoft.com/office/drawing/2014/main" id="{FE034C54-8D53-4F01-9F4B-858149759C4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2" name="Picture 2">
            <a:extLst>
              <a:ext uri="{FF2B5EF4-FFF2-40B4-BE49-F238E27FC236}">
                <a16:creationId xmlns:a16="http://schemas.microsoft.com/office/drawing/2014/main" id="{D1D4AA79-4AC9-4E99-B428-2631CBB2F3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2729</TotalTime>
  <Words>864</Words>
  <Application>Microsoft Office PowerPoint</Application>
  <PresentationFormat>On-screen Show (4:3)</PresentationFormat>
  <Paragraphs>27</Paragraphs>
  <Slides>4</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Arial</vt:lpstr>
      <vt:lpstr>Geneva</vt:lpstr>
      <vt:lpstr>Calibri</vt:lpstr>
      <vt:lpstr>MS PGothic</vt:lpstr>
      <vt:lpstr>Trajan Pro</vt:lpstr>
      <vt:lpstr>Times New Roman MT Std</vt:lpstr>
      <vt:lpstr>Times New Roman</vt:lpstr>
      <vt:lpstr>Adobe Garamond Pro</vt:lpstr>
      <vt:lpstr>Charter BT</vt:lpstr>
      <vt:lpstr>Office Theme</vt:lpstr>
      <vt:lpstr>A DISCIPLE’S PATH</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BardPC</dc:creator>
  <cp:lastModifiedBy>Deborah</cp:lastModifiedBy>
  <cp:revision>128</cp:revision>
  <dcterms:created xsi:type="dcterms:W3CDTF">2011-10-27T16:45:58Z</dcterms:created>
  <dcterms:modified xsi:type="dcterms:W3CDTF">2022-01-11T17:14:41Z</dcterms:modified>
</cp:coreProperties>
</file>